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Default Extension="mp4" ContentType="video/mp4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tags/tag2.xml" ContentType="application/vnd.openxmlformats-officedocument.presentationml.tags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35" r:id="rId1"/>
  </p:sldMasterIdLst>
  <p:notesMasterIdLst>
    <p:notesMasterId r:id="rId85"/>
  </p:notesMasterIdLst>
  <p:handoutMasterIdLst>
    <p:handoutMasterId r:id="rId86"/>
  </p:handoutMasterIdLst>
  <p:sldIdLst>
    <p:sldId id="372" r:id="rId2"/>
    <p:sldId id="560" r:id="rId3"/>
    <p:sldId id="451" r:id="rId4"/>
    <p:sldId id="561" r:id="rId5"/>
    <p:sldId id="453" r:id="rId6"/>
    <p:sldId id="562" r:id="rId7"/>
    <p:sldId id="449" r:id="rId8"/>
    <p:sldId id="450" r:id="rId9"/>
    <p:sldId id="568" r:id="rId10"/>
    <p:sldId id="558" r:id="rId11"/>
    <p:sldId id="520" r:id="rId12"/>
    <p:sldId id="523" r:id="rId13"/>
    <p:sldId id="577" r:id="rId14"/>
    <p:sldId id="571" r:id="rId15"/>
    <p:sldId id="572" r:id="rId16"/>
    <p:sldId id="573" r:id="rId17"/>
    <p:sldId id="575" r:id="rId18"/>
    <p:sldId id="527" r:id="rId19"/>
    <p:sldId id="574" r:id="rId20"/>
    <p:sldId id="579" r:id="rId21"/>
    <p:sldId id="576" r:id="rId22"/>
    <p:sldId id="543" r:id="rId23"/>
    <p:sldId id="581" r:id="rId24"/>
    <p:sldId id="531" r:id="rId25"/>
    <p:sldId id="582" r:id="rId26"/>
    <p:sldId id="583" r:id="rId27"/>
    <p:sldId id="584" r:id="rId28"/>
    <p:sldId id="585" r:id="rId29"/>
    <p:sldId id="594" r:id="rId30"/>
    <p:sldId id="586" r:id="rId31"/>
    <p:sldId id="587" r:id="rId32"/>
    <p:sldId id="595" r:id="rId33"/>
    <p:sldId id="549" r:id="rId34"/>
    <p:sldId id="588" r:id="rId35"/>
    <p:sldId id="590" r:id="rId36"/>
    <p:sldId id="592" r:id="rId37"/>
    <p:sldId id="591" r:id="rId38"/>
    <p:sldId id="589" r:id="rId39"/>
    <p:sldId id="454" r:id="rId40"/>
    <p:sldId id="508" r:id="rId41"/>
    <p:sldId id="507" r:id="rId42"/>
    <p:sldId id="452" r:id="rId43"/>
    <p:sldId id="455" r:id="rId44"/>
    <p:sldId id="456" r:id="rId45"/>
    <p:sldId id="457" r:id="rId46"/>
    <p:sldId id="458" r:id="rId47"/>
    <p:sldId id="459" r:id="rId48"/>
    <p:sldId id="460" r:id="rId49"/>
    <p:sldId id="461" r:id="rId50"/>
    <p:sldId id="462" r:id="rId51"/>
    <p:sldId id="463" r:id="rId52"/>
    <p:sldId id="464" r:id="rId53"/>
    <p:sldId id="465" r:id="rId54"/>
    <p:sldId id="466" r:id="rId55"/>
    <p:sldId id="467" r:id="rId56"/>
    <p:sldId id="468" r:id="rId57"/>
    <p:sldId id="469" r:id="rId58"/>
    <p:sldId id="470" r:id="rId59"/>
    <p:sldId id="471" r:id="rId60"/>
    <p:sldId id="472" r:id="rId61"/>
    <p:sldId id="473" r:id="rId62"/>
    <p:sldId id="474" r:id="rId63"/>
    <p:sldId id="475" r:id="rId64"/>
    <p:sldId id="476" r:id="rId65"/>
    <p:sldId id="477" r:id="rId66"/>
    <p:sldId id="478" r:id="rId67"/>
    <p:sldId id="479" r:id="rId68"/>
    <p:sldId id="480" r:id="rId69"/>
    <p:sldId id="481" r:id="rId70"/>
    <p:sldId id="482" r:id="rId71"/>
    <p:sldId id="483" r:id="rId72"/>
    <p:sldId id="484" r:id="rId73"/>
    <p:sldId id="485" r:id="rId74"/>
    <p:sldId id="486" r:id="rId75"/>
    <p:sldId id="487" r:id="rId76"/>
    <p:sldId id="488" r:id="rId77"/>
    <p:sldId id="489" r:id="rId78"/>
    <p:sldId id="490" r:id="rId79"/>
    <p:sldId id="491" r:id="rId80"/>
    <p:sldId id="492" r:id="rId81"/>
    <p:sldId id="493" r:id="rId82"/>
    <p:sldId id="500" r:id="rId83"/>
    <p:sldId id="501" r:id="rId84"/>
  </p:sldIdLst>
  <p:sldSz cx="9144000" cy="6858000" type="screen4x3"/>
  <p:notesSz cx="7102475" cy="10234613"/>
  <p:custDataLst>
    <p:tags r:id="rId87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9pPr>
  </p:defaultTextStyle>
  <p:extLst>
    <p:ext uri="{521415D9-36F7-43E2-AB2F-B90AF26B5E84}">
      <p14:sectionLst xmlns:p14="http://schemas.microsoft.com/office/powerpoint/2010/main">
        <p14:section name="MC514 Sistemas Operacionais: Teoria e Prática" id="{48A2F204-8782-4EAC-A710-589230C3A683}">
          <p14:sldIdLst>
            <p14:sldId id="372"/>
          </p14:sldIdLst>
        </p14:section>
        <p14:section name="Introduction" id="{E96AC925-D202-D04B-BA13-3F0B94723B59}">
          <p14:sldIdLst>
            <p14:sldId id="560"/>
            <p14:sldId id="451"/>
            <p14:sldId id="561"/>
            <p14:sldId id="453"/>
            <p14:sldId id="562"/>
            <p14:sldId id="449"/>
            <p14:sldId id="450"/>
            <p14:sldId id="568"/>
            <p14:sldId id="558"/>
            <p14:sldId id="520"/>
            <p14:sldId id="523"/>
            <p14:sldId id="577"/>
            <p14:sldId id="571"/>
            <p14:sldId id="572"/>
            <p14:sldId id="573"/>
            <p14:sldId id="575"/>
            <p14:sldId id="527"/>
            <p14:sldId id="574"/>
            <p14:sldId id="579"/>
            <p14:sldId id="576"/>
            <p14:sldId id="543"/>
            <p14:sldId id="581"/>
            <p14:sldId id="531"/>
            <p14:sldId id="582"/>
            <p14:sldId id="583"/>
            <p14:sldId id="584"/>
            <p14:sldId id="585"/>
            <p14:sldId id="594"/>
            <p14:sldId id="586"/>
            <p14:sldId id="587"/>
            <p14:sldId id="595"/>
            <p14:sldId id="549"/>
            <p14:sldId id="588"/>
            <p14:sldId id="590"/>
            <p14:sldId id="592"/>
            <p14:sldId id="591"/>
            <p14:sldId id="589"/>
          </p14:sldIdLst>
        </p14:section>
        <p14:section name="A bit of history" id="{E12774F8-3C6B-2240-825A-D9B14CBBA2F9}">
          <p14:sldIdLst>
            <p14:sldId id="454"/>
            <p14:sldId id="508"/>
            <p14:sldId id="507"/>
          </p14:sldIdLst>
        </p14:section>
        <p14:section name="Backup" id="{9F21D67C-DB89-054A-A587-0EBFB805C073}">
          <p14:sldIdLst>
            <p14:sldId id="452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500"/>
            <p14:sldId id="5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748" userDrawn="1">
          <p15:clr>
            <a:srgbClr val="A4A3A4"/>
          </p15:clr>
        </p15:guide>
        <p15:guide id="2" pos="172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C2F"/>
    <a:srgbClr val="FFB511"/>
    <a:srgbClr val="E5B700"/>
    <a:srgbClr val="499EEC"/>
    <a:srgbClr val="E67914"/>
    <a:srgbClr val="61B645"/>
    <a:srgbClr val="4372C4"/>
    <a:srgbClr val="EE7D31"/>
    <a:srgbClr val="5B9BD6"/>
    <a:srgbClr val="FFE6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Estilo Médio 1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59" autoAdjust="0"/>
    <p:restoredTop sz="93785" autoAdjust="0"/>
  </p:normalViewPr>
  <p:slideViewPr>
    <p:cSldViewPr snapToGrid="0">
      <p:cViewPr varScale="1">
        <p:scale>
          <a:sx n="128" d="100"/>
          <a:sy n="128" d="100"/>
        </p:scale>
        <p:origin x="176" y="520"/>
      </p:cViewPr>
      <p:guideLst>
        <p:guide orient="horz" pos="3748"/>
        <p:guide pos="1723"/>
      </p:guideLst>
    </p:cSldViewPr>
  </p:slideViewPr>
  <p:outlineViewPr>
    <p:cViewPr>
      <p:scale>
        <a:sx n="33" d="100"/>
        <a:sy n="33" d="100"/>
      </p:scale>
      <p:origin x="0" y="-623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2" d="100"/>
        <a:sy n="72" d="100"/>
      </p:scale>
      <p:origin x="0" y="-6760"/>
    </p:cViewPr>
  </p:sorterViewPr>
  <p:notesViewPr>
    <p:cSldViewPr snapToGrid="0">
      <p:cViewPr varScale="1">
        <p:scale>
          <a:sx n="50" d="100"/>
          <a:sy n="50" d="100"/>
        </p:scale>
        <p:origin x="-1074" y="-114"/>
      </p:cViewPr>
      <p:guideLst>
        <p:guide orient="horz" pos="3224"/>
        <p:guide pos="2237"/>
      </p:guideLst>
    </p:cSldViewPr>
  </p:notesViewPr>
  <p:gridSpacing cx="90012" cy="90012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heme" Target="theme/theme1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gs" Target="tags/tag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Fração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B2C-3749-B01F-ED687598774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B2C-3749-B01F-ED687598774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B2C-3749-B01F-ED687598774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B2C-3749-B01F-ED6875987743}"/>
              </c:ext>
            </c:extLst>
          </c:dPt>
          <c:dLbls>
            <c:dLbl>
              <c:idx val="0"/>
              <c:layout>
                <c:manualLayout>
                  <c:x val="0.12028794838145232"/>
                  <c:y val="-1.890587328720921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t" anchorCtr="0">
                  <a:spAutoFit/>
                </a:bodyPr>
                <a:lstStyle/>
                <a:p>
                  <a:pPr algn="r"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273766967779336"/>
                      <c:h val="0.2252598648655082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2B2C-3749-B01F-ED6875987743}"/>
                </c:ext>
              </c:extLst>
            </c:dLbl>
            <c:dLbl>
              <c:idx val="1"/>
              <c:layout>
                <c:manualLayout>
                  <c:x val="0.12542661854768153"/>
                  <c:y val="0.2292914605286339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b" anchorCtr="0">
                  <a:spAutoFit/>
                </a:bodyPr>
                <a:lstStyle/>
                <a:p>
                  <a:pPr algn="r"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437740594925632"/>
                      <c:h val="0.2252598648655082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2B2C-3749-B01F-ED6875987743}"/>
                </c:ext>
              </c:extLst>
            </c:dLbl>
            <c:dLbl>
              <c:idx val="2"/>
              <c:layout>
                <c:manualLayout>
                  <c:x val="-0.24386504811898513"/>
                  <c:y val="-1.763769782505527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b" anchorCtr="0">
                  <a:spAutoFit/>
                </a:bodyPr>
                <a:lstStyle/>
                <a:p>
                  <a:pPr algn="r"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282208588957101"/>
                      <c:h val="0.22525986486550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2B2C-3749-B01F-ED6875987743}"/>
                </c:ext>
              </c:extLst>
            </c:dLbl>
            <c:dLbl>
              <c:idx val="3"/>
              <c:layout>
                <c:manualLayout>
                  <c:x val="-0.16547386264216973"/>
                  <c:y val="-7.811034316923239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t" anchorCtr="0">
                  <a:spAutoFit/>
                </a:bodyPr>
                <a:lstStyle/>
                <a:p>
                  <a:pPr algn="r"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568245495386692"/>
                      <c:h val="0.2252598648655082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2B2C-3749-B01F-ED687598774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r"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noFill/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CPU Virtualization</c:v>
                </c:pt>
                <c:pt idx="1">
                  <c:v>Memory Virtualization</c:v>
                </c:pt>
                <c:pt idx="2">
                  <c:v>Concurrency</c:v>
                </c:pt>
                <c:pt idx="3">
                  <c:v>Data Persistence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0.15</c:v>
                </c:pt>
                <c:pt idx="1">
                  <c:v>0.25</c:v>
                </c:pt>
                <c:pt idx="2">
                  <c:v>0.35</c:v>
                </c:pt>
                <c:pt idx="3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B2C-3749-B01F-ED687598774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2719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r>
              <a:rPr lang="en-US" dirty="0">
                <a:latin typeface="Calibri Light"/>
              </a:rPr>
              <a:t>MC514 </a:t>
            </a:r>
            <a:r>
              <a:rPr lang="en-US" dirty="0" err="1">
                <a:latin typeface="Calibri Light"/>
              </a:rPr>
              <a:t>Sistemas</a:t>
            </a:r>
            <a:r>
              <a:rPr lang="en-US" dirty="0">
                <a:latin typeface="Calibri Light"/>
              </a:rPr>
              <a:t> </a:t>
            </a:r>
            <a:r>
              <a:rPr lang="en-US" dirty="0" err="1">
                <a:latin typeface="Calibri Light"/>
              </a:rPr>
              <a:t>Operacionais</a:t>
            </a:r>
            <a:r>
              <a:rPr lang="en-US" dirty="0">
                <a:latin typeface="Calibri Light"/>
              </a:rPr>
              <a:t>: </a:t>
            </a:r>
            <a:r>
              <a:rPr lang="en-US" dirty="0" err="1">
                <a:latin typeface="Calibri Light"/>
              </a:rPr>
              <a:t>Teoria</a:t>
            </a:r>
            <a:r>
              <a:rPr lang="en-US" dirty="0">
                <a:latin typeface="Calibri Light"/>
              </a:rPr>
              <a:t> e </a:t>
            </a:r>
            <a:r>
              <a:rPr lang="en-US" dirty="0" err="1">
                <a:latin typeface="Calibri Light"/>
              </a:rPr>
              <a:t>Prática</a:t>
            </a:r>
            <a:endParaRPr lang="en-US" dirty="0">
              <a:latin typeface="Calibri Light"/>
            </a:endParaRPr>
          </a:p>
        </p:txBody>
      </p:sp>
      <p:sp>
        <p:nvSpPr>
          <p:cNvPr id="401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360863" y="0"/>
            <a:ext cx="274002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r>
              <a:rPr lang="pt-BR" dirty="0">
                <a:latin typeface="Calibri Light"/>
              </a:rPr>
              <a:t>IC/Unicamp, 2º semestre de 2007</a:t>
            </a:r>
            <a:endParaRPr lang="en-US" dirty="0">
              <a:latin typeface="Calibri Light"/>
            </a:endParaRPr>
          </a:p>
        </p:txBody>
      </p:sp>
      <p:sp>
        <p:nvSpPr>
          <p:cNvPr id="401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>
              <a:latin typeface="Calibri Light"/>
            </a:endParaRPr>
          </a:p>
        </p:txBody>
      </p:sp>
      <p:sp>
        <p:nvSpPr>
          <p:cNvPr id="401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fld id="{03C4D838-0443-46DF-B524-711DA4B19DBC}" type="slidenum">
              <a:rPr lang="en-US">
                <a:latin typeface="Calibri Light"/>
              </a:rPr>
              <a:pPr>
                <a:defRPr/>
              </a:pPr>
              <a:t>‹#›</a:t>
            </a:fld>
            <a:endParaRPr lang="en-US" dirty="0">
              <a:latin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6296563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5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3.png>
</file>

<file path=ppt/media/image4.png>
</file>

<file path=ppt/media/image5.tiff>
</file>

<file path=ppt/media/image6.png>
</file>

<file path=ppt/media/image7.png>
</file>

<file path=ppt/media/image70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r>
              <a:rPr lang="pt-BR" dirty="0"/>
              <a:t>MC514 Sistemas Operacionais: Teoria e Prática</a:t>
            </a:r>
          </a:p>
        </p:txBody>
      </p:sp>
      <p:sp>
        <p:nvSpPr>
          <p:cNvPr id="300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r>
              <a:rPr lang="pt-BR" dirty="0"/>
              <a:t>IC/Unicamp, 2º semestre de 2007</a:t>
            </a:r>
          </a:p>
        </p:txBody>
      </p:sp>
      <p:sp>
        <p:nvSpPr>
          <p:cNvPr id="39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0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3250" cy="460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 dirty="0"/>
              <a:t>Click </a:t>
            </a:r>
            <a:r>
              <a:rPr lang="pt-BR" noProof="0" dirty="0" err="1"/>
              <a:t>to</a:t>
            </a:r>
            <a:r>
              <a:rPr lang="pt-BR" noProof="0" dirty="0"/>
              <a:t> </a:t>
            </a:r>
            <a:r>
              <a:rPr lang="pt-BR" noProof="0" dirty="0" err="1"/>
              <a:t>edit</a:t>
            </a:r>
            <a:r>
              <a:rPr lang="pt-BR" noProof="0" dirty="0"/>
              <a:t> Master </a:t>
            </a:r>
            <a:r>
              <a:rPr lang="pt-BR" noProof="0" dirty="0" err="1"/>
              <a:t>text</a:t>
            </a:r>
            <a:r>
              <a:rPr lang="pt-BR" noProof="0" dirty="0"/>
              <a:t> </a:t>
            </a:r>
            <a:r>
              <a:rPr lang="pt-BR" noProof="0" dirty="0" err="1"/>
              <a:t>styles</a:t>
            </a:r>
            <a:endParaRPr lang="pt-BR" noProof="0" dirty="0"/>
          </a:p>
          <a:p>
            <a:pPr lvl="1"/>
            <a:r>
              <a:rPr lang="pt-BR" noProof="0" dirty="0" err="1"/>
              <a:t>Second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  <a:p>
            <a:pPr lvl="2"/>
            <a:r>
              <a:rPr lang="pt-BR" noProof="0" dirty="0" err="1"/>
              <a:t>Third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  <a:p>
            <a:pPr lvl="3"/>
            <a:r>
              <a:rPr lang="pt-BR" noProof="0" dirty="0" err="1"/>
              <a:t>Fourth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  <a:p>
            <a:pPr lvl="4"/>
            <a:r>
              <a:rPr lang="pt-BR" noProof="0" dirty="0" err="1"/>
              <a:t>Fifth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</p:txBody>
      </p:sp>
      <p:sp>
        <p:nvSpPr>
          <p:cNvPr id="300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300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272579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5446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135128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71235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3364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549221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02771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409038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479702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628651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42947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30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5748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1FAF37B-3ADB-4FA6-8F94-42F3A887CC02}" type="slidenum">
              <a:rPr lang="en-US"/>
              <a:pPr/>
              <a:t>3</a:t>
            </a:fld>
            <a:endParaRPr lang="en-US"/>
          </a:p>
        </p:txBody>
      </p:sp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96093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31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354765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32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60480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33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09019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34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6104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35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788172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36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06663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39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897840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40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959009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CF68117-B5A5-41C9-9DEF-CB642B935E3C}" type="slidenum">
              <a:rPr lang="en-US"/>
              <a:pPr/>
              <a:t>41</a:t>
            </a:fld>
            <a:endParaRPr lang="en-US"/>
          </a:p>
        </p:txBody>
      </p:sp>
      <p:sp>
        <p:nvSpPr>
          <p:cNvPr id="86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9807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F2E5B1-CB16-466C-B37A-84EEF60AD695}" type="slidenum">
              <a:rPr lang="en-US"/>
              <a:pPr/>
              <a:t>42</a:t>
            </a:fld>
            <a:endParaRPr lang="en-US"/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47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4CAF582-C58B-47B8-97D6-BB7CC7F48CDC}" type="slidenum">
              <a:rPr lang="en-US"/>
              <a:pPr/>
              <a:t>5</a:t>
            </a:fld>
            <a:endParaRPr lang="en-US"/>
          </a:p>
        </p:txBody>
      </p:sp>
      <p:sp>
        <p:nvSpPr>
          <p:cNvPr id="292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92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39821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DD2A5BB-DC25-479C-8285-D33F85F1A8B3}" type="slidenum">
              <a:rPr lang="en-US"/>
              <a:pPr/>
              <a:t>43</a:t>
            </a:fld>
            <a:endParaRPr lang="en-US"/>
          </a:p>
        </p:txBody>
      </p:sp>
      <p:sp>
        <p:nvSpPr>
          <p:cNvPr id="279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79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584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F57994A-8407-4AB8-9767-25E04254E5E1}" type="slidenum">
              <a:rPr lang="en-US"/>
              <a:pPr/>
              <a:t>44</a:t>
            </a:fld>
            <a:endParaRPr lang="en-US"/>
          </a:p>
        </p:txBody>
      </p:sp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01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D58EAB-C952-488D-8586-CE765145E1D9}" type="slidenum">
              <a:rPr lang="en-US"/>
              <a:pPr/>
              <a:t>45</a:t>
            </a:fld>
            <a:endParaRPr lang="en-US"/>
          </a:p>
        </p:txBody>
      </p:sp>
      <p:sp>
        <p:nvSpPr>
          <p:cNvPr id="480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4802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8909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4FCD92E-ED91-455E-AD59-F3893E88C7DC}" type="slidenum">
              <a:rPr lang="en-US"/>
              <a:pPr/>
              <a:t>46</a:t>
            </a:fld>
            <a:endParaRPr lang="en-US"/>
          </a:p>
        </p:txBody>
      </p:sp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434689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6D739DF-FE6A-41B8-8E0A-420D35ACDA42}" type="slidenum">
              <a:rPr lang="en-US"/>
              <a:pPr/>
              <a:t>47</a:t>
            </a:fld>
            <a:endParaRPr lang="en-US"/>
          </a:p>
        </p:txBody>
      </p:sp>
      <p:sp>
        <p:nvSpPr>
          <p:cNvPr id="70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03348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48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2734154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096499E-1B34-4064-A779-D71256F88B59}" type="slidenum">
              <a:rPr lang="en-US"/>
              <a:pPr/>
              <a:t>49</a:t>
            </a:fld>
            <a:endParaRPr lang="en-US"/>
          </a:p>
        </p:txBody>
      </p:sp>
      <p:sp>
        <p:nvSpPr>
          <p:cNvPr id="271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71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81785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4CAF582-C58B-47B8-97D6-BB7CC7F48CDC}" type="slidenum">
              <a:rPr lang="en-US"/>
              <a:pPr/>
              <a:t>50</a:t>
            </a:fld>
            <a:endParaRPr lang="en-US"/>
          </a:p>
        </p:txBody>
      </p:sp>
      <p:sp>
        <p:nvSpPr>
          <p:cNvPr id="292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92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3818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DD2A5BB-DC25-479C-8285-D33F85F1A8B3}" type="slidenum">
              <a:rPr lang="en-US"/>
              <a:pPr/>
              <a:t>51</a:t>
            </a:fld>
            <a:endParaRPr lang="en-US"/>
          </a:p>
        </p:txBody>
      </p:sp>
      <p:sp>
        <p:nvSpPr>
          <p:cNvPr id="279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79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170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52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0956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47CF04A-C1C3-4A98-8302-C730212A592E}" type="slidenum">
              <a:rPr lang="en-US"/>
              <a:pPr/>
              <a:t>7</a:t>
            </a:fld>
            <a:endParaRPr lang="en-US"/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86654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F57994A-8407-4AB8-9767-25E04254E5E1}" type="slidenum">
              <a:rPr lang="en-US"/>
              <a:pPr/>
              <a:t>53</a:t>
            </a:fld>
            <a:endParaRPr lang="en-US"/>
          </a:p>
        </p:txBody>
      </p:sp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65113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F57994A-8407-4AB8-9767-25E04254E5E1}" type="slidenum">
              <a:rPr lang="en-US"/>
              <a:pPr/>
              <a:t>54</a:t>
            </a:fld>
            <a:endParaRPr lang="en-US"/>
          </a:p>
        </p:txBody>
      </p:sp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093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C81ED73-3367-47DF-B29D-0F2B44C0D2C6}" type="slidenum">
              <a:rPr lang="en-US"/>
              <a:pPr/>
              <a:t>55</a:t>
            </a:fld>
            <a:endParaRPr lang="en-US"/>
          </a:p>
        </p:txBody>
      </p:sp>
      <p:sp>
        <p:nvSpPr>
          <p:cNvPr id="259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59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73262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351243A-EDF7-46BE-B2A3-1E49B26556B1}" type="slidenum">
              <a:rPr lang="en-US"/>
              <a:pPr/>
              <a:t>56</a:t>
            </a:fld>
            <a:endParaRPr lang="en-US"/>
          </a:p>
        </p:txBody>
      </p:sp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62501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9831A5-752E-440D-8FED-F29AC1E9C5FA}" type="slidenum">
              <a:rPr lang="en-US"/>
              <a:pPr/>
              <a:t>57</a:t>
            </a:fld>
            <a:endParaRPr lang="en-US"/>
          </a:p>
        </p:txBody>
      </p:sp>
      <p:sp>
        <p:nvSpPr>
          <p:cNvPr id="71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150517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58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6988672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59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269948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60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7008251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61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608168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62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43757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7D4F707-1E73-431A-B462-73E000B47B9D}" type="slidenum">
              <a:rPr lang="en-US"/>
              <a:pPr/>
              <a:t>8</a:t>
            </a:fld>
            <a:endParaRPr lang="en-US"/>
          </a:p>
        </p:txBody>
      </p:sp>
      <p:sp>
        <p:nvSpPr>
          <p:cNvPr id="453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453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36297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63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618056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64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802956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65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5700110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66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412122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C51783-691A-45C5-808A-89CE8D888697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53318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68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5134506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1E9BF91-B813-42AC-96E1-361645577933}" type="slidenum">
              <a:rPr lang="en-US"/>
              <a:pPr/>
              <a:t>69</a:t>
            </a:fld>
            <a:endParaRPr lang="en-US"/>
          </a:p>
        </p:txBody>
      </p:sp>
      <p:sp>
        <p:nvSpPr>
          <p:cNvPr id="516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6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33934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1780358-BD93-49CB-BBBB-04D348C7918E}" type="slidenum">
              <a:rPr lang="en-US"/>
              <a:pPr/>
              <a:t>70</a:t>
            </a:fld>
            <a:endParaRPr lang="en-US"/>
          </a:p>
        </p:txBody>
      </p:sp>
      <p:sp>
        <p:nvSpPr>
          <p:cNvPr id="518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8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56659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50769B9-BC79-462D-B066-ECD798F29C26}" type="slidenum">
              <a:rPr lang="en-US"/>
              <a:pPr/>
              <a:t>71</a:t>
            </a:fld>
            <a:endParaRPr lang="en-US"/>
          </a:p>
        </p:txBody>
      </p:sp>
      <p:sp>
        <p:nvSpPr>
          <p:cNvPr id="520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0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12638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B8E3A8-1208-40A0-95D9-48CB4671B7C3}" type="slidenum">
              <a:rPr lang="en-US"/>
              <a:pPr/>
              <a:t>72</a:t>
            </a:fld>
            <a:endParaRPr lang="en-US"/>
          </a:p>
        </p:txBody>
      </p:sp>
      <p:sp>
        <p:nvSpPr>
          <p:cNvPr id="506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6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56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682591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C51783-691A-45C5-808A-89CE8D888697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6390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A55E792-F252-4E6B-BC91-3C9ACBF77163}" type="slidenum">
              <a:rPr lang="en-US"/>
              <a:pPr/>
              <a:t>74</a:t>
            </a:fld>
            <a:endParaRPr lang="en-US"/>
          </a:p>
        </p:txBody>
      </p:sp>
      <p:sp>
        <p:nvSpPr>
          <p:cNvPr id="531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1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62970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C51783-691A-45C5-808A-89CE8D888697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0684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5DDF493-AB41-4C37-A467-1FD38C2834CA}" type="slidenum">
              <a:rPr lang="en-US"/>
              <a:pPr/>
              <a:t>76</a:t>
            </a:fld>
            <a:endParaRPr lang="en-US"/>
          </a:p>
        </p:txBody>
      </p:sp>
      <p:sp>
        <p:nvSpPr>
          <p:cNvPr id="530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0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728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D7DEF89-7B4B-4580-B38F-CA7E30BB1B49}" type="slidenum">
              <a:rPr lang="en-US"/>
              <a:pPr/>
              <a:t>77</a:t>
            </a:fld>
            <a:endParaRPr lang="en-US"/>
          </a:p>
        </p:txBody>
      </p:sp>
      <p:sp>
        <p:nvSpPr>
          <p:cNvPr id="283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83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2955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56D4246-7C90-4B9F-B400-063A2E467B6C}" type="slidenum">
              <a:rPr lang="en-US"/>
              <a:pPr/>
              <a:t>78</a:t>
            </a:fld>
            <a:endParaRPr lang="en-US"/>
          </a:p>
        </p:txBody>
      </p:sp>
      <p:sp>
        <p:nvSpPr>
          <p:cNvPr id="273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73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031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56D4246-7C90-4B9F-B400-063A2E467B6C}" type="slidenum">
              <a:rPr lang="en-US"/>
              <a:pPr/>
              <a:t>79</a:t>
            </a:fld>
            <a:endParaRPr lang="en-US"/>
          </a:p>
        </p:txBody>
      </p:sp>
      <p:sp>
        <p:nvSpPr>
          <p:cNvPr id="273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273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1376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80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618074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81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8196046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C51783-691A-45C5-808A-89CE8D888697}" type="slidenum">
              <a:rPr lang="en-US" smtClean="0"/>
              <a:pPr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5038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2473051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83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861533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37281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9725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de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4"/>
          <p:cNvCxnSpPr/>
          <p:nvPr/>
        </p:nvCxnSpPr>
        <p:spPr>
          <a:xfrm>
            <a:off x="431800" y="3429000"/>
            <a:ext cx="8280400" cy="0"/>
          </a:xfrm>
          <a:prstGeom prst="line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431800" y="6131027"/>
            <a:ext cx="8280400" cy="35867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indent="0">
              <a:spcBef>
                <a:spcPts val="1800"/>
              </a:spcBef>
              <a:buClr>
                <a:srgbClr val="FF6600"/>
              </a:buClr>
              <a:buSzPct val="60000"/>
              <a:buFont typeface="Wingdings 3" panose="05040102010807070707" pitchFamily="18" charset="2"/>
              <a:buNone/>
              <a:defRPr sz="2400" baseline="0">
                <a:cs typeface="Calibri" pitchFamily="34" charset="0"/>
              </a:defRPr>
            </a:lvl1pPr>
            <a:lvl2pPr indent="0" algn="ctr">
              <a:spcBef>
                <a:spcPct val="20000"/>
              </a:spcBef>
              <a:buClr>
                <a:srgbClr val="FF6600"/>
              </a:buClr>
              <a:buSzPct val="100000"/>
              <a:buFont typeface="Wingdings" charset="2"/>
              <a:buNone/>
              <a:defRPr sz="2000" baseline="0">
                <a:cs typeface="Calibri" pitchFamily="34" charset="0"/>
              </a:defRPr>
            </a:lvl2pPr>
            <a:lvl3pPr indent="0" algn="ctr">
              <a:spcBef>
                <a:spcPct val="20000"/>
              </a:spcBef>
              <a:buClr>
                <a:srgbClr val="FF6600"/>
              </a:buClr>
              <a:buSzPct val="80000"/>
              <a:buFont typeface="Lucida Grande"/>
              <a:buNone/>
              <a:defRPr baseline="0">
                <a:cs typeface="Calibri" pitchFamily="34" charset="0"/>
              </a:defRPr>
            </a:lvl3pPr>
            <a:lvl4pPr indent="0" algn="ctr">
              <a:spcBef>
                <a:spcPct val="20000"/>
              </a:spcBef>
              <a:buClr>
                <a:srgbClr val="FF6600"/>
              </a:buClr>
              <a:buSzPct val="75000"/>
              <a:buFont typeface="Arial" pitchFamily="34" charset="0"/>
              <a:buNone/>
              <a:defRPr sz="1600" baseline="0">
                <a:cs typeface="Calibri" pitchFamily="34" charset="0"/>
              </a:defRPr>
            </a:lvl4pPr>
            <a:lvl5pPr indent="0" algn="ctr">
              <a:spcBef>
                <a:spcPct val="20000"/>
              </a:spcBef>
              <a:buClr>
                <a:srgbClr val="FF6600"/>
              </a:buClr>
              <a:buFont typeface="Arial" pitchFamily="34" charset="0"/>
              <a:buNone/>
              <a:defRPr sz="1600" baseline="0">
                <a:cs typeface="Calibri" pitchFamily="34" charset="0"/>
              </a:defRPr>
            </a:lvl5pPr>
            <a:lvl6pPr indent="0" algn="ctr">
              <a:spcBef>
                <a:spcPct val="20000"/>
              </a:spcBef>
              <a:buFont typeface="Arial" pitchFamily="34" charset="0"/>
              <a:buNone/>
              <a:defRPr sz="1600"/>
            </a:lvl6pPr>
            <a:lvl7pPr indent="0" algn="ctr">
              <a:spcBef>
                <a:spcPct val="20000"/>
              </a:spcBef>
              <a:buFont typeface="Arial" pitchFamily="34" charset="0"/>
              <a:buNone/>
              <a:defRPr sz="1600"/>
            </a:lvl7pPr>
            <a:lvl8pPr indent="0" algn="ctr">
              <a:spcBef>
                <a:spcPct val="20000"/>
              </a:spcBef>
              <a:buFont typeface="Arial" pitchFamily="34" charset="0"/>
              <a:buNone/>
              <a:defRPr sz="1600"/>
            </a:lvl8pPr>
            <a:lvl9pPr indent="0" algn="ctr">
              <a:spcBef>
                <a:spcPct val="20000"/>
              </a:spcBef>
              <a:buFont typeface="Arial" pitchFamily="34" charset="0"/>
              <a:buNone/>
              <a:defRPr sz="1600"/>
            </a:lvl9pPr>
          </a:lstStyle>
          <a:p>
            <a:pPr marL="0" lvl="0" indent="0">
              <a:tabLst>
                <a:tab pos="8256267" algn="r"/>
              </a:tabLst>
            </a:pPr>
            <a:r>
              <a:rPr lang="pt-BR" sz="1859" b="0" i="0" noProof="0" dirty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rPr>
              <a:t>Arthur João Catto, PhD	1º semestre de 2017</a:t>
            </a:r>
          </a:p>
        </p:txBody>
      </p:sp>
      <p:sp>
        <p:nvSpPr>
          <p:cNvPr id="11" name="Título 1"/>
          <p:cNvSpPr>
            <a:spLocks noGrp="1"/>
          </p:cNvSpPr>
          <p:nvPr>
            <p:ph type="ctrTitle"/>
          </p:nvPr>
        </p:nvSpPr>
        <p:spPr>
          <a:xfrm>
            <a:off x="2974315" y="1994653"/>
            <a:ext cx="5737885" cy="1440714"/>
          </a:xfrm>
        </p:spPr>
        <p:txBody>
          <a:bodyPr lIns="90000" bIns="0" anchor="ctr"/>
          <a:lstStyle>
            <a:lvl1pPr algn="l">
              <a:lnSpc>
                <a:spcPct val="80000"/>
              </a:lnSpc>
              <a:defRPr sz="6000" b="0" i="0" spc="-30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</a:lstStyle>
          <a:p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9" name="CaixaDeTexto 8"/>
          <p:cNvSpPr txBox="1"/>
          <p:nvPr/>
        </p:nvSpPr>
        <p:spPr>
          <a:xfrm>
            <a:off x="431955" y="279400"/>
            <a:ext cx="8280246" cy="83625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1859" b="0" i="0" noProof="0" dirty="0">
                <a:solidFill>
                  <a:schemeClr val="tx1"/>
                </a:solidFill>
                <a:latin typeface="+mn-lt"/>
                <a:ea typeface="Fira Sans Condensed Light" charset="0"/>
                <a:cs typeface="Fira Sans Condensed Light" charset="0"/>
              </a:rPr>
              <a:t>Universidade Estadual de Campinas</a:t>
            </a:r>
          </a:p>
          <a:p>
            <a:pPr>
              <a:lnSpc>
                <a:spcPct val="80000"/>
              </a:lnSpc>
            </a:pPr>
            <a:r>
              <a:rPr lang="pt-BR" sz="1859" b="0" i="0" noProof="0" dirty="0">
                <a:solidFill>
                  <a:schemeClr val="tx1"/>
                </a:solidFill>
                <a:latin typeface="+mn-lt"/>
                <a:ea typeface="Fira Sans Condensed Light" charset="0"/>
                <a:cs typeface="Fira Sans Condensed Light" charset="0"/>
              </a:rPr>
              <a:t>Instituto de Computação</a:t>
            </a:r>
          </a:p>
          <a:p>
            <a:r>
              <a:rPr lang="pt-BR" sz="1859" b="0" i="0" noProof="0" dirty="0">
                <a:solidFill>
                  <a:schemeClr val="tx1"/>
                </a:solidFill>
                <a:latin typeface="+mj-lt"/>
                <a:ea typeface="Fira Sans Condensed Book" charset="0"/>
                <a:cs typeface="Fira Sans Condensed Book" charset="0"/>
              </a:rPr>
              <a:t>MC504 Sistemas Operacionais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0"/>
          </p:nvPr>
        </p:nvSpPr>
        <p:spPr>
          <a:xfrm>
            <a:off x="431801" y="3618853"/>
            <a:ext cx="8280400" cy="116975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324" b="0" i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  <a:lvl2pPr marL="274533" indent="0">
              <a:buFontTx/>
              <a:buNone/>
              <a:defRPr/>
            </a:lvl2pPr>
            <a:lvl3pPr marL="534782" indent="0">
              <a:buFontTx/>
              <a:buNone/>
              <a:defRPr/>
            </a:lvl3pPr>
            <a:lvl4pPr marL="809314" indent="0">
              <a:buFontTx/>
              <a:buNone/>
              <a:defRPr/>
            </a:lvl4pPr>
            <a:lvl5pPr marL="1071149" indent="0">
              <a:buFontTx/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1" hasCustomPrompt="1"/>
          </p:nvPr>
        </p:nvSpPr>
        <p:spPr>
          <a:xfrm>
            <a:off x="431799" y="1995506"/>
            <a:ext cx="2319741" cy="1439862"/>
          </a:xfrm>
          <a:solidFill>
            <a:schemeClr val="tx1">
              <a:lumMod val="65000"/>
              <a:lumOff val="3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266612" indent="-266612" algn="ctr">
              <a:buNone/>
              <a:defRPr lang="pt-BR" sz="10224" spc="-300" noProof="0" dirty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pt-BR" noProof="0" dirty="0" err="1"/>
              <a:t>Txx</a:t>
            </a:r>
            <a:endParaRPr lang="pt-BR" noProof="0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1" pos="1401">
          <p15:clr>
            <a:srgbClr val="FBAE40"/>
          </p15:clr>
        </p15:guide>
        <p15:guide id="14" pos="199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 (di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1809750"/>
            <a:ext cx="3852862" cy="46799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sem títul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279400"/>
            <a:ext cx="3869268" cy="621030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400" noProof="0" smtClean="0"/>
            </a:lvl1pPr>
            <a:lvl2pPr marL="536397" indent="-269784">
              <a:lnSpc>
                <a:spcPct val="100000"/>
              </a:lnSpc>
              <a:spcBef>
                <a:spcPts val="300"/>
              </a:spcBef>
              <a:buSzPct val="100000"/>
              <a:defRPr lang="en-US" sz="2400" b="0" i="0" kern="1200" spc="0" baseline="0" noProof="0" dirty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2pPr>
            <a:lvl3pPr marL="882650" indent="-342900">
              <a:lnSpc>
                <a:spcPct val="100000"/>
              </a:lnSpc>
              <a:spcBef>
                <a:spcPts val="300"/>
              </a:spcBef>
              <a:buSzPct val="100000"/>
              <a:defRPr lang="en-US" sz="2000" b="0" i="0" kern="1200" spc="0" baseline="0" noProof="0" dirty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9138" indent="-360363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marL="536397" lvl="1" indent="-269784" algn="l" defTabSz="914047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noProof="0" dirty="0"/>
              <a:t>Second level</a:t>
            </a:r>
          </a:p>
          <a:p>
            <a:pPr marL="711200" lvl="2" indent="-171450" algn="l" defTabSz="914047" rtl="0" eaLnBrk="1" latinLnBrk="0" hangingPunct="1">
              <a:spcBef>
                <a:spcPts val="300"/>
              </a:spcBef>
              <a:spcAft>
                <a:spcPts val="0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279400"/>
            <a:ext cx="3852862" cy="6210300"/>
          </a:xfrm>
        </p:spPr>
        <p:txBody>
          <a:bodyPr/>
          <a:lstStyle>
            <a:lvl3pPr marL="711200" indent="-171450">
              <a:tabLst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dois título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500793"/>
            <a:ext cx="3721862" cy="836499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3600" b="0" i="0" noProof="0" dirty="0">
                <a:latin typeface="Myriad Pro Light Condensed" panose="020B0406030403020204" pitchFamily="34" charset="0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650863"/>
            <a:ext cx="3721862" cy="4838837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625427" indent="-358748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188913"/>
            <a:ext cx="3721862" cy="31188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859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990337" y="499101"/>
            <a:ext cx="3721863" cy="836499"/>
          </a:xfrm>
          <a:prstGeom prst="rect">
            <a:avLst/>
          </a:prstGeom>
        </p:spPr>
        <p:txBody>
          <a:bodyPr vert="horz" lIns="0" tIns="36000" rIns="0" bIns="0" rtlCol="0" anchor="t">
            <a:noAutofit/>
          </a:bodyPr>
          <a:lstStyle>
            <a:lvl1pPr lvl="0" defTabSz="914047">
              <a:lnSpc>
                <a:spcPct val="80000"/>
              </a:lnSpc>
              <a:spcBef>
                <a:spcPct val="0"/>
              </a:spcBef>
              <a:buNone/>
              <a:defRPr sz="4800" b="0" i="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Myriad Pro Condensed" charset="0"/>
                <a:ea typeface="Myriad Pro Condensed" charset="0"/>
                <a:cs typeface="Myriad Pro Condensed" charset="0"/>
              </a:defRPr>
            </a:lvl1pPr>
          </a:lstStyle>
          <a:p>
            <a:pPr lvl="0"/>
            <a:r>
              <a:rPr lang="en-US" sz="3600" b="0" i="0" dirty="0">
                <a:latin typeface="Myriad Pro Light Condensed" panose="020B0406030403020204" pitchFamily="34" charset="0"/>
              </a:rPr>
              <a:t>Click to edit Master title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2"/>
          </p:nvPr>
        </p:nvSpPr>
        <p:spPr>
          <a:xfrm>
            <a:off x="4990337" y="1649172"/>
            <a:ext cx="3721863" cy="4840528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625427" indent="-358748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990337" y="187221"/>
            <a:ext cx="3721863" cy="31188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859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três título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431800" y="639763"/>
            <a:ext cx="8280400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>
          <a:xfrm>
            <a:off x="431800" y="2349500"/>
            <a:ext cx="3780000" cy="4140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 marL="711200" indent="-171450">
              <a:tabLst/>
              <a:defRPr sz="1800"/>
            </a:lvl3pPr>
            <a:lvl4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932200" y="2349500"/>
            <a:ext cx="3780000" cy="4140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 marL="711200" indent="-171450">
              <a:tabLst/>
              <a:defRPr sz="1800"/>
            </a:lvl3pPr>
            <a:lvl4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31800" y="1809750"/>
            <a:ext cx="3780000" cy="5397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800" b="0" i="0">
                <a:latin typeface="Myriad Pro Light Condensed" panose="020B0406030403020204" pitchFamily="34" charset="0"/>
                <a:ea typeface="Myriad Pro Light Condensed" panose="020B0406030403020204" pitchFamily="34" charset="0"/>
                <a:cs typeface="Myriad Pro Light Condensed" panose="020B0406030403020204" pitchFamily="34" charset="0"/>
              </a:defRPr>
            </a:lvl1pPr>
            <a:lvl2pPr marL="266613" indent="0">
              <a:buFontTx/>
              <a:buNone/>
              <a:defRPr/>
            </a:lvl2pPr>
            <a:lvl3pPr marL="536396" indent="0">
              <a:buFontTx/>
              <a:buNone/>
              <a:defRPr/>
            </a:lvl3pPr>
            <a:lvl4pPr marL="3175" indent="0">
              <a:buFontTx/>
              <a:buNone/>
              <a:defRPr/>
            </a:lvl4pPr>
            <a:lvl5pPr marL="35871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932200" y="1809750"/>
            <a:ext cx="3780000" cy="539750"/>
          </a:xfrm>
        </p:spPr>
        <p:txBody>
          <a:bodyPr vert="horz" lIns="0" tIns="0" rIns="0" bIns="0" rtlCol="0">
            <a:noAutofit/>
          </a:bodyPr>
          <a:lstStyle>
            <a:lvl1pPr>
              <a:defRPr lang="en-US" sz="2800">
                <a:latin typeface="Myriad Pro Light Condensed" panose="020B0406030403020204" pitchFamily="34" charset="0"/>
                <a:ea typeface="Myriad Pro Light Condensed" panose="020B0406030403020204" pitchFamily="34" charset="0"/>
                <a:cs typeface="Myriad Pro Light Condensed" panose="020B0406030403020204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431800" y="279400"/>
            <a:ext cx="8280400" cy="36036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/>
        </p:nvSpPr>
        <p:spPr>
          <a:xfrm>
            <a:off x="431800" y="279400"/>
            <a:ext cx="8323014" cy="283663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458963" indent="-458963" algn="l" defTabSz="1573502" rtl="0" eaLnBrk="1" latinLnBrk="0" hangingPunct="1">
              <a:spcBef>
                <a:spcPts val="3099"/>
              </a:spcBef>
              <a:buClr>
                <a:srgbClr val="FF6600"/>
              </a:buClr>
              <a:buSzPct val="100000"/>
              <a:buFont typeface="Wingdings" panose="05000000000000000000" pitchFamily="2" charset="2"/>
              <a:buChar char="§"/>
              <a:tabLst/>
              <a:defRPr sz="40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  <a:lvl2pPr marL="923389" indent="-464424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2pPr>
            <a:lvl3pPr marL="1390546" indent="-467158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3pPr>
            <a:lvl4pPr marL="792376" indent="-786914" algn="l" defTabSz="4332599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en-US" sz="4820" b="0" i="0" kern="1200" spc="0" baseline="0" noProof="0" dirty="0" smtClean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4pPr>
            <a:lvl5pPr marL="1404421" indent="-786914" algn="l" defTabSz="1573502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pt-BR" sz="482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5pPr>
            <a:lvl6pPr marL="4327140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113889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900643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687391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324" noProof="0" dirty="0"/>
              <a:t>Click to edit Master text styles</a:t>
            </a:r>
          </a:p>
          <a:p>
            <a:pPr lvl="1"/>
            <a:r>
              <a:rPr lang="en-US" sz="2091" noProof="0" dirty="0"/>
              <a:t>Second level</a:t>
            </a:r>
          </a:p>
          <a:p>
            <a:pPr lvl="2"/>
            <a:r>
              <a:rPr lang="en-US" sz="2091" noProof="0" dirty="0"/>
              <a:t>Third level</a:t>
            </a:r>
          </a:p>
          <a:p>
            <a:pPr lvl="3"/>
            <a:r>
              <a:rPr lang="en-US" sz="2800" noProof="0" dirty="0"/>
              <a:t>Fourth level</a:t>
            </a:r>
          </a:p>
          <a:p>
            <a:pPr lvl="4"/>
            <a:r>
              <a:rPr lang="en-US" sz="2800" noProof="0" dirty="0"/>
              <a:t>Fifth level</a:t>
            </a:r>
            <a:endParaRPr lang="pt-BR" sz="2800" noProof="0" dirty="0"/>
          </a:p>
        </p:txBody>
      </p:sp>
      <p:sp>
        <p:nvSpPr>
          <p:cNvPr id="4" name="Content Placeholder 3"/>
          <p:cNvSpPr>
            <a:spLocks noGrp="1"/>
          </p:cNvSpPr>
          <p:nvPr/>
        </p:nvSpPr>
        <p:spPr>
          <a:xfrm>
            <a:off x="389185" y="3743465"/>
            <a:ext cx="8365630" cy="271888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458963" indent="-458963" algn="l" defTabSz="1573502" rtl="0" eaLnBrk="1" latinLnBrk="0" hangingPunct="1">
              <a:spcBef>
                <a:spcPts val="3099"/>
              </a:spcBef>
              <a:buClr>
                <a:srgbClr val="FF6600"/>
              </a:buClr>
              <a:buSzPct val="100000"/>
              <a:buFont typeface="Wingdings" panose="05000000000000000000" pitchFamily="2" charset="2"/>
              <a:buChar char="§"/>
              <a:tabLst/>
              <a:defRPr sz="40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  <a:lvl2pPr marL="923389" indent="-464424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2pPr>
            <a:lvl3pPr marL="1390546" indent="-467158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3pPr>
            <a:lvl4pPr marL="792376" indent="-786914" algn="l" defTabSz="4332599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en-US" sz="4820" b="0" i="0" kern="1200" spc="0" baseline="0" noProof="0" dirty="0" smtClean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4pPr>
            <a:lvl5pPr marL="1404421" indent="-786914" algn="l" defTabSz="1573502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pt-BR" sz="482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5pPr>
            <a:lvl6pPr marL="4327140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113889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900643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687391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324" noProof="0" dirty="0"/>
              <a:t>Click to edit Master text styles</a:t>
            </a:r>
          </a:p>
          <a:p>
            <a:pPr lvl="1"/>
            <a:r>
              <a:rPr lang="en-US" sz="2091" noProof="0" dirty="0"/>
              <a:t>Second level</a:t>
            </a:r>
          </a:p>
          <a:p>
            <a:pPr lvl="2"/>
            <a:r>
              <a:rPr lang="en-US" sz="2091" noProof="0" dirty="0"/>
              <a:t>Third level</a:t>
            </a:r>
          </a:p>
          <a:p>
            <a:pPr lvl="3"/>
            <a:r>
              <a:rPr lang="en-US" sz="2800" noProof="0" dirty="0"/>
              <a:t>Fourth level</a:t>
            </a:r>
          </a:p>
          <a:p>
            <a:pPr lvl="4"/>
            <a:r>
              <a:rPr lang="en-US" sz="2800" noProof="0" dirty="0"/>
              <a:t>Fifth level</a:t>
            </a:r>
            <a:endParaRPr lang="pt-BR" sz="2800" noProof="0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vertical com títul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809749"/>
            <a:ext cx="8280400" cy="2160000"/>
          </a:xfrm>
        </p:spPr>
        <p:txBody>
          <a:bodyPr/>
          <a:lstStyle>
            <a:lvl1pPr>
              <a:buSzPct val="80000"/>
              <a:defRPr sz="2800">
                <a:latin typeface="+mn-lt"/>
                <a:ea typeface="Avenir Next Condensed" charset="0"/>
                <a:cs typeface="Avenir Next Condensed" charset="0"/>
              </a:defRPr>
            </a:lvl1pPr>
            <a:lvl2pPr>
              <a:buSzPct val="80000"/>
              <a:defRPr sz="2400">
                <a:latin typeface="+mn-lt"/>
                <a:ea typeface="Avenir Next Condensed" charset="0"/>
                <a:cs typeface="Avenir Next Condensed" charset="0"/>
              </a:defRPr>
            </a:lvl2pPr>
            <a:lvl3pPr marL="711200" indent="-171450">
              <a:buSzPct val="80000"/>
              <a:tabLst/>
              <a:defRPr sz="2000">
                <a:latin typeface="+mn-lt"/>
                <a:ea typeface="Avenir Next Condensed" charset="0"/>
                <a:cs typeface="Avenir Next Condensed" charset="0"/>
              </a:defRPr>
            </a:lvl3pPr>
            <a:lvl4pPr marL="460291" indent="-457118">
              <a:spcBef>
                <a:spcPts val="0"/>
              </a:spcBef>
              <a:defRPr lang="en-US" sz="2000" b="0" i="0" kern="1200" spc="0" baseline="0" noProof="0" smtClean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spcBef>
                <a:spcPts val="0"/>
              </a:spcBef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0" y="4329700"/>
            <a:ext cx="8280400" cy="2160000"/>
          </a:xfrm>
        </p:spPr>
        <p:txBody>
          <a:bodyPr/>
          <a:lstStyle>
            <a:lvl1pPr>
              <a:buSzPct val="80000"/>
              <a:defRPr sz="2800">
                <a:latin typeface="+mn-lt"/>
                <a:ea typeface="Avenir Next Condensed" charset="0"/>
                <a:cs typeface="Avenir Next Condensed" charset="0"/>
              </a:defRPr>
            </a:lvl1pPr>
            <a:lvl2pPr>
              <a:buSzPct val="80000"/>
              <a:defRPr sz="2400">
                <a:latin typeface="+mn-lt"/>
                <a:ea typeface="Avenir Next Condensed" charset="0"/>
                <a:cs typeface="Avenir Next Condensed" charset="0"/>
              </a:defRPr>
            </a:lvl2pPr>
            <a:lvl3pPr marL="711200" indent="-171450">
              <a:buSzPct val="80000"/>
              <a:tabLst/>
              <a:defRPr sz="2000">
                <a:latin typeface="+mn-lt"/>
                <a:ea typeface="Avenir Next Condensed" charset="0"/>
                <a:cs typeface="Avenir Next Condensed" charset="0"/>
              </a:defRPr>
            </a:lvl3pPr>
            <a:lvl4pPr marL="460291" indent="-457118">
              <a:spcBef>
                <a:spcPts val="0"/>
              </a:spcBef>
              <a:defRPr lang="en-US" sz="2000" b="0" i="0" kern="1200" spc="0" baseline="0" noProof="0" smtClean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spcBef>
                <a:spcPts val="0"/>
              </a:spcBef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260351"/>
            <a:ext cx="8280400" cy="360362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00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646171"/>
            <a:ext cx="8280402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>
                <a:latin typeface="+mn-l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 - 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31801" y="1449387"/>
            <a:ext cx="8280400" cy="1093665"/>
          </a:xfrm>
        </p:spPr>
        <p:txBody>
          <a:bodyPr anchor="t"/>
          <a:lstStyle>
            <a:lvl1pPr algn="l" defTabSz="9141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pt-BR" sz="5400" b="0" i="0" kern="1200" spc="-100" baseline="0" noProof="0" dirty="0">
                <a:solidFill>
                  <a:schemeClr val="tx1"/>
                </a:solidFill>
                <a:latin typeface="+mn-lt"/>
                <a:ea typeface="Avenir Next Condensed" charset="0"/>
                <a:cs typeface="Avenir Next Condensed" charset="0"/>
              </a:defRPr>
            </a:lvl1pPr>
          </a:lstStyle>
          <a:p>
            <a:r>
              <a:rPr lang="pt-BR" noProof="0" dirty="0"/>
              <a:t>Título do exemplo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431800" y="2543053"/>
            <a:ext cx="8280401" cy="1606672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tx1"/>
                </a:solidFill>
                <a:latin typeface="+mn-lt"/>
                <a:ea typeface="Avenir Next Condensed" charset="0"/>
                <a:cs typeface="Avenir Next Condensed" charset="0"/>
              </a:defRPr>
            </a:lvl1pPr>
            <a:lvl2pPr marL="45705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1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3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29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1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47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noProof="0" dirty="0"/>
              <a:t>Algum detalhe sobre o exemplo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1" y="865540"/>
            <a:ext cx="8280399" cy="569787"/>
          </a:xfrm>
        </p:spPr>
        <p:txBody>
          <a:bodyPr anchor="b">
            <a:normAutofit/>
          </a:bodyPr>
          <a:lstStyle>
            <a:lvl1pPr marL="0" indent="0">
              <a:buNone/>
              <a:defRPr sz="2800"/>
            </a:lvl1pPr>
            <a:lvl2pPr marL="269791" indent="0">
              <a:buNone/>
              <a:defRPr/>
            </a:lvl2pPr>
            <a:lvl3pPr marL="544345" indent="0">
              <a:buNone/>
              <a:defRPr/>
            </a:lvl3pPr>
            <a:lvl4pPr marL="801442" indent="0">
              <a:buNone/>
              <a:defRPr/>
            </a:lvl4pPr>
            <a:lvl5pPr marL="1082342" indent="0">
              <a:buNone/>
              <a:defRPr/>
            </a:lvl5pPr>
          </a:lstStyle>
          <a:p>
            <a:pPr lvl="0"/>
            <a:r>
              <a:rPr lang="pt-BR" noProof="0" dirty="0"/>
              <a:t>Número do exemplo</a:t>
            </a:r>
          </a:p>
        </p:txBody>
      </p:sp>
    </p:spTree>
    <p:extLst>
      <p:ext uri="{BB962C8B-B14F-4D97-AF65-F5344CB8AC3E}">
        <p14:creationId xmlns:p14="http://schemas.microsoft.com/office/powerpoint/2010/main" val="72608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000" noProof="0" dirty="0"/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449388"/>
            <a:ext cx="8280401" cy="5040312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100000"/>
              <a:defRPr lang="en-US" sz="2400" noProof="0" smtClean="0"/>
            </a:lvl1pPr>
            <a:lvl2pPr>
              <a:lnSpc>
                <a:spcPct val="100000"/>
              </a:lnSpc>
              <a:spcBef>
                <a:spcPts val="600"/>
              </a:spcBef>
              <a:buSzPct val="100000"/>
              <a:defRPr lang="en-US" sz="2400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00" noProof="0" smtClean="0"/>
            </a:lvl3pPr>
            <a:lvl4pPr marL="454025" indent="-454025">
              <a:lnSpc>
                <a:spcPct val="90000"/>
              </a:lnSpc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1200" indent="-442913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89013" algn="l"/>
                <a:tab pos="1349375" algn="l"/>
                <a:tab pos="1709738" algn="l"/>
                <a:tab pos="2068513" algn="l"/>
              </a:tabLst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889000" indent="-352425" defTabSz="3600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1079500" algn="l"/>
                <a:tab pos="1439863" algn="l"/>
                <a:tab pos="1798638" algn="l"/>
              </a:tabLst>
              <a:defRPr lang="pt-BR" sz="280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6pPr>
            <a:lvl7pPr marL="628650" indent="-360000" defTabSz="360000">
              <a:lnSpc>
                <a:spcPct val="10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sz="1800" b="0" i="0">
                <a:latin typeface="Cambria" charset="0"/>
                <a:ea typeface="Cambria" charset="0"/>
                <a:cs typeface="Cambria" charset="0"/>
              </a:defRPr>
            </a:lvl7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 dirty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43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mplo (spec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000" b="0" i="0" noProof="0" dirty="0">
                <a:solidFill>
                  <a:srgbClr val="EBEBEB"/>
                </a:solidFill>
                <a:latin typeface="+mj-lt"/>
                <a:ea typeface="Myriad Pro Condensed" charset="0"/>
                <a:cs typeface="Myriad Pro Condensed" charset="0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809750"/>
            <a:ext cx="8280401" cy="4679950"/>
          </a:xfrm>
        </p:spPr>
        <p:txBody>
          <a:bodyPr vert="horz" lIns="0" tIns="0" rIns="0" bIns="0" rtlCol="0">
            <a:normAutofit/>
          </a:bodyPr>
          <a:lstStyle>
            <a:lvl1pPr>
              <a:spcBef>
                <a:spcPts val="1200"/>
              </a:spcBef>
              <a:spcAft>
                <a:spcPts val="600"/>
              </a:spcAft>
              <a:defRPr lang="en-US" sz="2400" b="0" i="0" noProof="0" smtClean="0">
                <a:solidFill>
                  <a:srgbClr val="EBEBEB"/>
                </a:solidFill>
                <a:latin typeface="+mn-lt"/>
                <a:ea typeface="Myriad Pro SemiCondensed" charset="0"/>
                <a:cs typeface="Myriad Pro SemiCondensed" charset="0"/>
              </a:defRPr>
            </a:lvl1pPr>
            <a:lvl2pPr>
              <a:defRPr lang="en-US" sz="2400" noProof="0" smtClean="0">
                <a:solidFill>
                  <a:srgbClr val="EBEBEB"/>
                </a:solidFill>
                <a:latin typeface="+mn-lt"/>
              </a:defRPr>
            </a:lvl2pPr>
            <a:lvl3pPr>
              <a:defRPr lang="en-US" sz="2000" noProof="0" smtClean="0">
                <a:solidFill>
                  <a:srgbClr val="EBEBEB"/>
                </a:solidFill>
                <a:latin typeface="+mn-lt"/>
              </a:defRPr>
            </a:lvl3pPr>
            <a:lvl4pPr>
              <a:defRPr lang="en-US" noProof="0" smtClean="0">
                <a:solidFill>
                  <a:srgbClr val="EBEBEB"/>
                </a:solidFill>
              </a:defRPr>
            </a:lvl4pPr>
            <a:lvl5pPr>
              <a:defRPr lang="pt-BR" noProof="0" dirty="0">
                <a:solidFill>
                  <a:srgbClr val="EBEBEB"/>
                </a:solidFill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noProof="0" dirty="0"/>
              <a:t>Click to edit Master text styles</a:t>
            </a:r>
          </a:p>
          <a:p>
            <a:pPr lvl="1">
              <a:lnSpc>
                <a:spcPct val="100000"/>
              </a:lnSpc>
            </a:pPr>
            <a:r>
              <a:rPr lang="en-US" noProof="0" dirty="0"/>
              <a:t>Second level</a:t>
            </a:r>
          </a:p>
          <a:p>
            <a:pPr lvl="2">
              <a:lnSpc>
                <a:spcPct val="100000"/>
              </a:lnSpc>
            </a:pPr>
            <a:r>
              <a:rPr lang="en-US" noProof="0" dirty="0"/>
              <a:t>Third level</a:t>
            </a:r>
          </a:p>
          <a:p>
            <a:pPr lvl="3">
              <a:lnSpc>
                <a:spcPct val="100000"/>
              </a:lnSpc>
            </a:pPr>
            <a:r>
              <a:rPr lang="en-US" noProof="0" dirty="0"/>
              <a:t>Fourth level</a:t>
            </a:r>
          </a:p>
          <a:p>
            <a:pPr lvl="4">
              <a:lnSpc>
                <a:spcPct val="100000"/>
              </a:lnSpc>
            </a:pPr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279400"/>
            <a:ext cx="8280400" cy="360363"/>
          </a:xfrm>
        </p:spPr>
        <p:txBody>
          <a:bodyPr vert="horz" lIns="0" tIns="0" rIns="0" bIns="0" rtlCol="0" anchor="b">
            <a:noAutofit/>
          </a:bodyPr>
          <a:lstStyle>
            <a:lvl1pPr marL="266612" indent="-266612">
              <a:buFontTx/>
              <a:buNone/>
              <a:defRPr lang="en-US" sz="2000" smtClean="0">
                <a:solidFill>
                  <a:srgbClr val="EBEBEB"/>
                </a:solidFill>
              </a:defRPr>
            </a:lvl1pPr>
          </a:lstStyle>
          <a:p>
            <a:pPr marL="0" lvl="0" indent="0"/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mplo (desenvolvimen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800" noProof="0" dirty="0"/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449388"/>
            <a:ext cx="8280401" cy="5040312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SzPct val="100000"/>
              <a:defRPr lang="en-US" sz="2400" noProof="0" smtClean="0"/>
            </a:lvl1pPr>
            <a:lvl2pPr>
              <a:lnSpc>
                <a:spcPct val="100000"/>
              </a:lnSpc>
              <a:spcBef>
                <a:spcPts val="600"/>
              </a:spcBef>
              <a:buSzPct val="100000"/>
              <a:defRPr lang="en-US" sz="2400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00" noProof="0" smtClean="0"/>
            </a:lvl3pPr>
            <a:lvl4pPr marL="358710" indent="-358710">
              <a:lnSpc>
                <a:spcPct val="90000"/>
              </a:lnSpc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defRPr lang="en-US" sz="18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628650" indent="-3556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lang="pt-BR" sz="18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889000" indent="-352425" defTabSz="3600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1079500" algn="l"/>
                <a:tab pos="1439863" algn="l"/>
                <a:tab pos="1798638" algn="l"/>
              </a:tabLst>
              <a:defRPr lang="pt-BR" sz="280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6pPr>
            <a:lvl7pPr marL="628650" indent="-360000" defTabSz="360000">
              <a:lnSpc>
                <a:spcPct val="10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sz="1800" b="0" i="0">
                <a:latin typeface="Cambria" charset="0"/>
                <a:ea typeface="Cambria" charset="0"/>
                <a:cs typeface="Cambria" charset="0"/>
              </a:defRPr>
            </a:lvl7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  <a:solidFill>
            <a:schemeClr val="tx1">
              <a:lumMod val="65000"/>
              <a:lumOff val="35000"/>
            </a:schemeClr>
          </a:solidFill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 dirty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61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279400"/>
            <a:ext cx="8280400" cy="6210300"/>
          </a:xfrm>
        </p:spPr>
        <p:txBody>
          <a:bodyPr/>
          <a:lstStyle>
            <a:lvl3pPr marL="801688" indent="-261938">
              <a:tabLst/>
              <a:defRPr/>
            </a:lvl3pPr>
            <a:lvl4pPr marL="454025" indent="-450850">
              <a:buFont typeface="+mj-lt"/>
              <a:buAutoNum type="arabicPeriod"/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1200" indent="-442913">
              <a:buFont typeface="+mj-lt"/>
              <a:buAutoNum type="arabicPeriod"/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údo desta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31800" y="279400"/>
            <a:ext cx="8280400" cy="6210300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600"/>
            </a:lvl1pPr>
            <a:lvl2pPr marL="838113" indent="-571500" algn="ctr">
              <a:buFont typeface="Wingdings" pitchFamily="2" charset="2"/>
              <a:buChar char="§"/>
              <a:defRPr sz="3600"/>
            </a:lvl2pPr>
            <a:lvl3pPr marL="996950" indent="-457200" algn="ctr">
              <a:buFont typeface="Wingdings" pitchFamily="2" charset="2"/>
              <a:buChar char="§"/>
              <a:tabLst/>
              <a:defRPr sz="3200"/>
            </a:lvl3pPr>
            <a:lvl4pPr marL="3175" indent="0" algn="ctr">
              <a:buFontTx/>
              <a:buNone/>
              <a:defRPr sz="32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268287" indent="0" algn="ctr">
              <a:buFontTx/>
              <a:buNone/>
              <a:defRPr sz="32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965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809750"/>
            <a:ext cx="3869268" cy="467995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9138" indent="-360363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1809750"/>
            <a:ext cx="3852862" cy="4679950"/>
          </a:xfrm>
        </p:spPr>
        <p:txBody>
          <a:bodyPr/>
          <a:lstStyle>
            <a:lvl4pPr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 (esq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809750"/>
            <a:ext cx="3869268" cy="467995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9138" indent="-360363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1800" y="620713"/>
            <a:ext cx="8280400" cy="1189037"/>
          </a:xfrm>
          <a:prstGeom prst="rect">
            <a:avLst/>
          </a:prstGeom>
        </p:spPr>
        <p:txBody>
          <a:bodyPr vert="horz" lIns="0" tIns="36000" rIns="0" bIns="0" rtlCol="0" anchor="t">
            <a:noAutofit/>
          </a:bodyPr>
          <a:lstStyle/>
          <a:p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o título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809750"/>
            <a:ext cx="8280400" cy="46799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3361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6" r:id="rId1"/>
    <p:sldLayoutId id="2147484154" r:id="rId2"/>
    <p:sldLayoutId id="2147484137" r:id="rId3"/>
    <p:sldLayoutId id="2147484138" r:id="rId4"/>
    <p:sldLayoutId id="2147484139" r:id="rId5"/>
    <p:sldLayoutId id="2147484140" r:id="rId6"/>
    <p:sldLayoutId id="2147484155" r:id="rId7"/>
    <p:sldLayoutId id="2147484141" r:id="rId8"/>
    <p:sldLayoutId id="2147484142" r:id="rId9"/>
    <p:sldLayoutId id="2147484143" r:id="rId10"/>
    <p:sldLayoutId id="2147484144" r:id="rId11"/>
    <p:sldLayoutId id="2147484145" r:id="rId12"/>
    <p:sldLayoutId id="2147484146" r:id="rId13"/>
    <p:sldLayoutId id="2147484147" r:id="rId14"/>
    <p:sldLayoutId id="2147484148" r:id="rId15"/>
    <p:sldLayoutId id="2147484150" r:id="rId16"/>
    <p:sldLayoutId id="214748415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047" rtl="0" eaLnBrk="1" latinLnBrk="0" hangingPunct="1">
        <a:lnSpc>
          <a:spcPct val="80000"/>
        </a:lnSpc>
        <a:spcBef>
          <a:spcPct val="0"/>
        </a:spcBef>
        <a:buNone/>
        <a:defRPr sz="4000" b="0" i="0" kern="1200" spc="-50" baseline="0">
          <a:solidFill>
            <a:schemeClr val="tx1">
              <a:lumMod val="75000"/>
              <a:lumOff val="25000"/>
            </a:schemeClr>
          </a:solidFill>
          <a:latin typeface="+mn-lt"/>
          <a:ea typeface="Roboto Condensed Light" charset="0"/>
          <a:cs typeface="Roboto Condensed Light" charset="0"/>
        </a:defRPr>
      </a:lvl1pPr>
    </p:titleStyle>
    <p:bodyStyle>
      <a:lvl1pPr marL="270000" indent="-270000" algn="l" defTabSz="914047" rtl="0" eaLnBrk="1" latinLnBrk="0" hangingPunct="1">
        <a:spcBef>
          <a:spcPts val="1800"/>
        </a:spcBef>
        <a:buClr>
          <a:schemeClr val="accent2"/>
        </a:buClr>
        <a:buSzPct val="100000"/>
        <a:buFont typeface="Wingdings" panose="05000000000000000000" pitchFamily="2" charset="2"/>
        <a:buChar char="§"/>
        <a:tabLst/>
        <a:defRPr sz="2400" b="0" i="0" kern="1200" spc="0" baseline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1pPr>
      <a:lvl2pPr marL="540000" indent="-269784" algn="l" defTabSz="914047" rtl="0" eaLnBrk="1" latinLnBrk="0" hangingPunct="1">
        <a:spcBef>
          <a:spcPts val="300"/>
        </a:spcBef>
        <a:spcAft>
          <a:spcPts val="0"/>
        </a:spcAft>
        <a:buClr>
          <a:schemeClr val="bg1">
            <a:lumMod val="65000"/>
          </a:schemeClr>
        </a:buClr>
        <a:buSzPct val="100000"/>
        <a:buFont typeface="Wingdings" panose="05000000000000000000" pitchFamily="2" charset="2"/>
        <a:buChar char="§"/>
        <a:tabLst/>
        <a:defRPr sz="2400" b="0" i="0" kern="1200" spc="0" baseline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2pPr>
      <a:lvl3pPr marL="800100" indent="-260350" algn="l" defTabSz="914047" rtl="0" eaLnBrk="1" latinLnBrk="0" hangingPunct="1">
        <a:spcBef>
          <a:spcPts val="30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Wingdings" panose="05000000000000000000" pitchFamily="2" charset="2"/>
        <a:buChar char="§"/>
        <a:tabLst/>
        <a:defRPr sz="2000" b="0" i="0" kern="1200" spc="0" baseline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3pPr>
      <a:lvl4pPr marL="454025" indent="-450850" algn="l" defTabSz="2516807" rtl="0" eaLnBrk="1" latinLnBrk="0" hangingPunct="1">
        <a:spcBef>
          <a:spcPts val="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lang="en-US" sz="2000" b="0" i="0" kern="1200" spc="-50" baseline="0" noProof="0" dirty="0" smtClean="0">
          <a:solidFill>
            <a:schemeClr val="tx1"/>
          </a:solidFill>
          <a:latin typeface="CMU Typewriter Text Light" panose="02000309000000000000" pitchFamily="49" charset="0"/>
          <a:ea typeface="CMU Typewriter Text Light" panose="02000309000000000000" pitchFamily="49" charset="0"/>
          <a:cs typeface="CMU Typewriter Text Light" panose="02000309000000000000" pitchFamily="49" charset="0"/>
        </a:defRPr>
      </a:lvl4pPr>
      <a:lvl5pPr marL="711200" indent="-442913" algn="l" defTabSz="914047" rtl="0" eaLnBrk="1" latinLnBrk="0" hangingPunct="1">
        <a:spcBef>
          <a:spcPts val="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lang="pt-BR" sz="2000" b="0" i="0" kern="1200" spc="-50" baseline="0" noProof="0" dirty="0">
          <a:solidFill>
            <a:schemeClr val="tx1"/>
          </a:solidFill>
          <a:latin typeface="CMU Typewriter Text Light" panose="02000309000000000000" pitchFamily="49" charset="0"/>
          <a:ea typeface="CMU Typewriter Text Light" panose="02000309000000000000" pitchFamily="49" charset="0"/>
          <a:cs typeface="CMU Typewriter Text Light" panose="02000309000000000000" pitchFamily="49" charset="0"/>
        </a:defRPr>
      </a:lvl5pPr>
      <a:lvl6pPr marL="990000" indent="-540000" algn="l" defTabSz="914047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sz="2000" b="0" i="0" kern="1200">
          <a:solidFill>
            <a:schemeClr val="tx1"/>
          </a:solidFill>
          <a:latin typeface="Fira Code" charset="0"/>
          <a:ea typeface="Fira Code" charset="0"/>
          <a:cs typeface="Fira Code" charset="0"/>
        </a:defRPr>
      </a:lvl6pPr>
      <a:lvl7pPr marL="2970658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684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705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24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47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74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98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21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148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169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196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88">
          <p15:clr>
            <a:srgbClr val="F26B43"/>
          </p15:clr>
        </p15:guide>
        <p15:guide id="6" orient="horz" pos="7007">
          <p15:clr>
            <a:srgbClr val="F26B43"/>
          </p15:clr>
        </p15:guide>
        <p15:guide id="9" orient="horz" pos="1140">
          <p15:clr>
            <a:srgbClr val="F26B43"/>
          </p15:clr>
        </p15:guide>
        <p15:guide id="11" pos="9493">
          <p15:clr>
            <a:srgbClr val="F26B43"/>
          </p15:clr>
        </p15:guide>
        <p15:guide id="42" pos="2880">
          <p15:clr>
            <a:srgbClr val="F26B43"/>
          </p15:clr>
        </p15:guide>
        <p15:guide id="45" orient="horz" pos="2614">
          <p15:clr>
            <a:srgbClr val="F26B43"/>
          </p15:clr>
        </p15:guide>
        <p15:guide id="49" orient="horz" pos="176">
          <p15:clr>
            <a:srgbClr val="F26B43"/>
          </p15:clr>
        </p15:guide>
        <p15:guide id="52" orient="horz" pos="391">
          <p15:clr>
            <a:srgbClr val="F26B43"/>
          </p15:clr>
        </p15:guide>
        <p15:guide id="53" orient="horz" pos="913">
          <p15:clr>
            <a:srgbClr val="F26B43"/>
          </p15:clr>
        </p15:guide>
        <p15:guide id="54" pos="5488" userDrawn="1">
          <p15:clr>
            <a:srgbClr val="F26B43"/>
          </p15:clr>
        </p15:guide>
        <p15:guide id="55" pos="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uUa1JRc8Xz0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://www.youtube.com/watch?v=uUa1JRc8Xz0" TargetMode="Externa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0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0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6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6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9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6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6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.xml"/><Relationship Id="rId4" Type="http://schemas.openxmlformats.org/officeDocument/2006/relationships/image" Target="../media/image20.jpe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>
                <a:latin typeface="Myriad Pro Light Condensed" charset="0"/>
                <a:ea typeface="Myriad Pro Light Condensed" charset="0"/>
                <a:cs typeface="Myriad Pro Light Condensed" charset="0"/>
              </a:rPr>
              <a:t>Introduction to OS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T01</a:t>
            </a:r>
          </a:p>
        </p:txBody>
      </p:sp>
    </p:spTree>
    <p:extLst>
      <p:ext uri="{BB962C8B-B14F-4D97-AF65-F5344CB8AC3E}">
        <p14:creationId xmlns:p14="http://schemas.microsoft.com/office/powerpoint/2010/main" val="521298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38A00B-600A-9744-A235-39A9C7FECF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49910" y="279400"/>
            <a:ext cx="7244179" cy="62103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600" dirty="0"/>
              <a:t>We are going to study four major classes of </a:t>
            </a:r>
            <a:r>
              <a:rPr lang="en-US" sz="3600" spc="-10" dirty="0"/>
              <a:t>activities performed by an operating system</a:t>
            </a:r>
          </a:p>
          <a:p>
            <a:pPr marL="625475" lvl="1" indent="-358775">
              <a:spcBef>
                <a:spcPts val="1800"/>
              </a:spcBef>
            </a:pPr>
            <a:r>
              <a:rPr lang="en-US" sz="3200" dirty="0"/>
              <a:t>Virtualizing the CPU</a:t>
            </a:r>
          </a:p>
          <a:p>
            <a:pPr marL="625475" lvl="1" indent="-358775">
              <a:spcBef>
                <a:spcPts val="1800"/>
              </a:spcBef>
            </a:pPr>
            <a:r>
              <a:rPr lang="en-US" sz="3200" dirty="0"/>
              <a:t>Virtualizing Memory</a:t>
            </a:r>
          </a:p>
          <a:p>
            <a:pPr marL="625475" lvl="1" indent="-358775">
              <a:spcBef>
                <a:spcPts val="1800"/>
              </a:spcBef>
            </a:pPr>
            <a:r>
              <a:rPr lang="en-US" sz="3200" dirty="0"/>
              <a:t>Managing Concurrency</a:t>
            </a:r>
          </a:p>
          <a:p>
            <a:pPr marL="625475" lvl="1" indent="-358775">
              <a:spcBef>
                <a:spcPts val="1800"/>
              </a:spcBef>
            </a:pPr>
            <a:r>
              <a:rPr lang="en-US" sz="3200" dirty="0"/>
              <a:t>Providing data persistence</a:t>
            </a:r>
          </a:p>
        </p:txBody>
      </p:sp>
    </p:spTree>
    <p:extLst>
      <p:ext uri="{BB962C8B-B14F-4D97-AF65-F5344CB8AC3E}">
        <p14:creationId xmlns:p14="http://schemas.microsoft.com/office/powerpoint/2010/main" val="374936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992431629"/>
              </p:ext>
            </p:extLst>
          </p:nvPr>
        </p:nvGraphicFramePr>
        <p:xfrm>
          <a:off x="-308113" y="1449388"/>
          <a:ext cx="9144000" cy="5040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68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Chart bld="category" animBg="0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1" y="1449387"/>
            <a:ext cx="8280400" cy="270033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What is </a:t>
            </a:r>
            <a:br>
              <a:rPr lang="en-US" dirty="0"/>
            </a:br>
            <a:r>
              <a:rPr lang="en-US" dirty="0"/>
              <a:t>CPU Virtualization?</a:t>
            </a:r>
          </a:p>
        </p:txBody>
      </p:sp>
    </p:spTree>
    <p:extLst>
      <p:ext uri="{BB962C8B-B14F-4D97-AF65-F5344CB8AC3E}">
        <p14:creationId xmlns:p14="http://schemas.microsoft.com/office/powerpoint/2010/main" val="202378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this program do?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1FE5F12-F0FB-4645-8E63-29D75C8D40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DA5C66-EA3B-E44E-A58F-2E3B4F817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1809750"/>
            <a:ext cx="8305858" cy="371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17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54BA6-98FD-534C-A7EA-808419E35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Let's execute it in Atom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90910-8C0D-7A42-8B70-BEB59A7AB3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Save it as </a:t>
            </a:r>
            <a:r>
              <a:rPr lang="en-US" sz="2000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  <a:ea typeface="CMU Typewriter Text" panose="02000609000000000000" pitchFamily="49" charset="0"/>
                <a:cs typeface="CMU Typewriter Text" panose="02000609000000000000" pitchFamily="49" charset="0"/>
              </a:rPr>
              <a:t>cpu.c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/>
              <a:t>and then compile it with the following command</a:t>
            </a:r>
          </a:p>
          <a:p>
            <a:pPr marL="268287" lvl="4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gcc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-o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cpu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cpu.c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–Wall</a:t>
            </a:r>
          </a:p>
          <a:p>
            <a:pPr>
              <a:spcAft>
                <a:spcPts val="600"/>
              </a:spcAft>
            </a:pPr>
            <a:r>
              <a:rPr lang="en-US" dirty="0"/>
              <a:t>What will be the result of the execution of the following command?</a:t>
            </a:r>
          </a:p>
          <a:p>
            <a:pPr marL="268287" lvl="4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./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cpu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  <a:latin typeface="Source Code Pro" panose="020B0509030403020204" pitchFamily="49" charset="77"/>
            </a:endParaRPr>
          </a:p>
          <a:p>
            <a:pPr>
              <a:spcAft>
                <a:spcPts val="600"/>
              </a:spcAft>
            </a:pPr>
            <a:r>
              <a:rPr lang="en-US" dirty="0"/>
              <a:t>What will be the result of the execution of the following command?</a:t>
            </a:r>
          </a:p>
          <a:p>
            <a:pPr marL="268287" lvl="4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(./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cpu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) ; (./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cpu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) ; (./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cpu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) ; (./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cpu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en-US" dirty="0"/>
              <a:t>What will be the result of the execution of the following command?</a:t>
            </a:r>
          </a:p>
          <a:p>
            <a:pPr marL="268287" lvl="4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(./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cpu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&amp;) ; (./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cpu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&amp;) ; (./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cpu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&amp;) ; (./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cpu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&amp;)</a:t>
            </a:r>
          </a:p>
          <a:p>
            <a:r>
              <a:rPr lang="en-US" dirty="0"/>
              <a:t>What have you observed? What have you learned?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C9CEFC-FF71-044D-AF96-B5D67B9334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394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31E9-D5CD-2C4C-9FDA-D97893D9E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point to ponder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8AE57-8D3D-0249-8EA9-995B44CDB1F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spcAft>
                <a:spcPts val="2400"/>
              </a:spcAft>
              <a:buNone/>
            </a:pPr>
            <a:r>
              <a:rPr lang="en-US" dirty="0"/>
              <a:t>Spin loops continuously until the required interval is over, as shown by the following code fragments from 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sz="2000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common.h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/>
              <a:t>…</a:t>
            </a:r>
          </a:p>
          <a:p>
            <a:pPr lvl="4"/>
            <a:r>
              <a:rPr lang="en-US" spc="-100" dirty="0">
                <a:solidFill>
                  <a:srgbClr val="B0004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double</a:t>
            </a:r>
            <a:r>
              <a:rPr lang="en-US" spc="-1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pc="-100" dirty="0" err="1">
                <a:solidFill>
                  <a:srgbClr val="0000FF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GetTime</a:t>
            </a:r>
            <a:r>
              <a:rPr lang="en-US" spc="-1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() {</a:t>
            </a:r>
            <a:endParaRPr lang="en-US" spc="-100" dirty="0">
              <a:solidFill>
                <a:srgbClr val="0000FF"/>
              </a:solidFill>
              <a:latin typeface="CMU Typewriter Text" panose="02000609000000000000" pitchFamily="49" charset="0"/>
              <a:ea typeface="CMU Typewriter Text" panose="02000609000000000000" pitchFamily="49" charset="0"/>
              <a:cs typeface="CMU Typewriter Text" panose="02000609000000000000" pitchFamily="49" charset="0"/>
            </a:endParaRPr>
          </a:p>
          <a:p>
            <a:pPr lvl="4"/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pc="-100" dirty="0">
                <a:solidFill>
                  <a:srgbClr val="008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struct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pc="-100" dirty="0" err="1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timeval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t;</a:t>
            </a:r>
          </a:p>
          <a:p>
            <a:pPr lvl="4"/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pc="-100" dirty="0" err="1">
                <a:solidFill>
                  <a:srgbClr val="B0004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int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pc="-100" dirty="0" err="1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rc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pc="-100" dirty="0">
                <a:solidFill>
                  <a:srgbClr val="66666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=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pc="-100" dirty="0" err="1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gettimeofday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(</a:t>
            </a:r>
            <a:r>
              <a:rPr lang="en-US" spc="-100" dirty="0">
                <a:solidFill>
                  <a:srgbClr val="66666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&amp;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t, </a:t>
            </a:r>
            <a:r>
              <a:rPr lang="en-US" spc="-100" dirty="0">
                <a:solidFill>
                  <a:srgbClr val="008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NULL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);</a:t>
            </a:r>
          </a:p>
          <a:p>
            <a:pPr lvl="4"/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assert(</a:t>
            </a:r>
            <a:r>
              <a:rPr lang="en-US" spc="-100" dirty="0" err="1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rc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pc="-100" dirty="0">
                <a:solidFill>
                  <a:srgbClr val="66666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==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pc="-100" dirty="0">
                <a:solidFill>
                  <a:srgbClr val="66666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0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);</a:t>
            </a:r>
          </a:p>
          <a:p>
            <a:pPr lvl="4"/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pc="-100" dirty="0">
                <a:solidFill>
                  <a:srgbClr val="008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return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(</a:t>
            </a:r>
            <a:r>
              <a:rPr lang="en-US" spc="-100" dirty="0">
                <a:solidFill>
                  <a:srgbClr val="B0004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double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)</a:t>
            </a:r>
            <a:r>
              <a:rPr lang="en-US" spc="-100" dirty="0" err="1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t.tv_sec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pc="-100" dirty="0">
                <a:solidFill>
                  <a:srgbClr val="66666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+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(</a:t>
            </a:r>
            <a:r>
              <a:rPr lang="en-US" spc="-100" dirty="0">
                <a:solidFill>
                  <a:srgbClr val="B0004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double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)</a:t>
            </a:r>
            <a:r>
              <a:rPr lang="en-US" spc="-100" dirty="0" err="1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t.tv_usec</a:t>
            </a:r>
            <a:r>
              <a:rPr lang="en-US" spc="-100" dirty="0">
                <a:solidFill>
                  <a:srgbClr val="66666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/1e6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;</a:t>
            </a:r>
          </a:p>
          <a:p>
            <a:pPr lvl="4"/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}</a:t>
            </a:r>
            <a:b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</a:br>
            <a:endParaRPr lang="en-US" spc="-100" dirty="0">
              <a:latin typeface="CMU Typewriter Text" panose="02000609000000000000" pitchFamily="49" charset="0"/>
              <a:ea typeface="CMU Typewriter Text" panose="02000609000000000000" pitchFamily="49" charset="0"/>
              <a:cs typeface="CMU Typewriter Text" panose="02000609000000000000" pitchFamily="49" charset="0"/>
            </a:endParaRPr>
          </a:p>
          <a:p>
            <a:pPr lvl="4"/>
            <a:r>
              <a:rPr lang="en-US" spc="-100" dirty="0">
                <a:solidFill>
                  <a:srgbClr val="B0004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void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pc="-100" dirty="0">
                <a:solidFill>
                  <a:srgbClr val="0000FF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Spin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(</a:t>
            </a:r>
            <a:r>
              <a:rPr lang="en-US" spc="-100" dirty="0" err="1">
                <a:solidFill>
                  <a:srgbClr val="B0004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int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pc="-100" dirty="0" err="1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howlong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) {</a:t>
            </a:r>
          </a:p>
          <a:p>
            <a:pPr lvl="4"/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pc="-100" dirty="0">
                <a:solidFill>
                  <a:srgbClr val="B0004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double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t </a:t>
            </a:r>
            <a:r>
              <a:rPr lang="en-US" spc="-100" dirty="0">
                <a:solidFill>
                  <a:srgbClr val="66666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=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pc="-100" dirty="0" err="1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GetTime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();</a:t>
            </a:r>
          </a:p>
          <a:p>
            <a:pPr lvl="4"/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pc="-100" dirty="0">
                <a:solidFill>
                  <a:srgbClr val="008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while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((</a:t>
            </a:r>
            <a:r>
              <a:rPr lang="en-US" spc="-100" dirty="0" err="1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GetTime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() </a:t>
            </a:r>
            <a:r>
              <a:rPr lang="en-US" spc="-100" dirty="0">
                <a:solidFill>
                  <a:srgbClr val="66666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-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t) </a:t>
            </a:r>
            <a:r>
              <a:rPr lang="en-US" spc="-100" dirty="0">
                <a:solidFill>
                  <a:srgbClr val="66666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&lt;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(</a:t>
            </a:r>
            <a:r>
              <a:rPr lang="en-US" spc="-100" dirty="0">
                <a:solidFill>
                  <a:srgbClr val="B0004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double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)</a:t>
            </a:r>
            <a:r>
              <a:rPr lang="en-US" spc="-100" dirty="0" err="1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howlong</a:t>
            </a:r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)</a:t>
            </a:r>
          </a:p>
          <a:p>
            <a:pPr lvl="4"/>
            <a:r>
              <a:rPr lang="en-US" spc="-1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    ; </a:t>
            </a:r>
            <a:r>
              <a:rPr lang="en-US" spc="-100" dirty="0">
                <a:solidFill>
                  <a:srgbClr val="40808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// do nothing</a:t>
            </a:r>
          </a:p>
          <a:p>
            <a:pPr lvl="4"/>
            <a:r>
              <a:rPr lang="en-US" spc="-100" dirty="0"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/>
              <a:t>So, how could the four tasks run simultaneously?</a:t>
            </a:r>
          </a:p>
          <a:p>
            <a:pPr lvl="3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8EF558-EFD3-6642-A4DF-EAD6FEFA24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61C0C4-6990-DA46-83FF-0E64754D8F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76"/>
          <a:stretch/>
        </p:blipFill>
        <p:spPr>
          <a:xfrm>
            <a:off x="431798" y="2259013"/>
            <a:ext cx="8280402" cy="359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99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115">
            <a:extLst>
              <a:ext uri="{FF2B5EF4-FFF2-40B4-BE49-F238E27FC236}">
                <a16:creationId xmlns:a16="http://schemas.microsoft.com/office/drawing/2014/main" id="{28001D12-C493-FE44-AC81-B0FE14F1C08E}"/>
              </a:ext>
            </a:extLst>
          </p:cNvPr>
          <p:cNvSpPr txBox="1">
            <a:spLocks/>
          </p:cNvSpPr>
          <p:nvPr/>
        </p:nvSpPr>
        <p:spPr>
          <a:xfrm>
            <a:off x="431800" y="279400"/>
            <a:ext cx="8280400" cy="6210300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>
            <a:normAutofit/>
          </a:bodyPr>
          <a:lstStyle>
            <a:lvl1pPr marL="0" indent="0" algn="ctr" defTabSz="914047" rtl="0" eaLnBrk="1" latinLnBrk="0" hangingPunct="1">
              <a:spcBef>
                <a:spcPts val="1800"/>
              </a:spcBef>
              <a:buClr>
                <a:schemeClr val="accent2"/>
              </a:buClr>
              <a:buSzPct val="100000"/>
              <a:buFontTx/>
              <a:buNone/>
              <a:tabLst/>
              <a:defRPr sz="3600" b="0" i="0" kern="1200" spc="0" baseline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1pPr>
            <a:lvl2pPr marL="838113" indent="-571500" algn="ctr" defTabSz="914047" rtl="0" eaLnBrk="1" latinLnBrk="0" hangingPunct="1">
              <a:spcBef>
                <a:spcPts val="300"/>
              </a:spcBef>
              <a:spcAft>
                <a:spcPts val="0"/>
              </a:spcAft>
              <a:buClr>
                <a:schemeClr val="bg1">
                  <a:lumMod val="65000"/>
                </a:schemeClr>
              </a:buClr>
              <a:buSzPct val="100000"/>
              <a:buFont typeface="Wingdings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2pPr>
            <a:lvl3pPr marL="996950" indent="-457200" algn="ctr" defTabSz="914047" rtl="0" eaLnBrk="1" latinLnBrk="0" hangingPunct="1">
              <a:spcBef>
                <a:spcPts val="300"/>
              </a:spcBef>
              <a:spcAft>
                <a:spcPts val="0"/>
              </a:spcAft>
              <a:buClr>
                <a:schemeClr val="bg1">
                  <a:lumMod val="85000"/>
                </a:schemeClr>
              </a:buClr>
              <a:buSzPct val="100000"/>
              <a:buFont typeface="Wingdings" pitchFamily="2" charset="2"/>
              <a:buChar char="§"/>
              <a:tabLst/>
              <a:defRPr sz="3200" b="0" i="0" kern="1200" spc="0" baseline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3pPr>
            <a:lvl4pPr marL="3175" indent="0" algn="ctr" defTabSz="2516807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Tx/>
              <a:buNone/>
              <a:tabLst/>
              <a:defRPr lang="en-US" sz="3200" b="0" i="0" kern="1200" spc="0" baseline="0" noProof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268287" indent="0" algn="ctr" defTabSz="914047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Tx/>
              <a:buNone/>
              <a:tabLst/>
              <a:defRPr lang="pt-BR" sz="3200" b="0" i="0" kern="1200" spc="0" baseline="0" noProof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0000" indent="-540000" algn="l" defTabSz="914047" rtl="0" eaLnBrk="1" latinLnBrk="0" hangingPunct="1">
              <a:spcBef>
                <a:spcPct val="2000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sz="2000" b="0" i="0" kern="1200">
                <a:solidFill>
                  <a:schemeClr val="tx1"/>
                </a:solidFill>
                <a:latin typeface="Fira Code" charset="0"/>
                <a:ea typeface="Fira Code" charset="0"/>
                <a:cs typeface="Fira Code" charset="0"/>
              </a:defRPr>
            </a:lvl6pPr>
            <a:lvl7pPr marL="2970658" indent="-228512" algn="l" defTabSz="914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684" indent="-228512" algn="l" defTabSz="914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705" indent="-228512" algn="l" defTabSz="914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Aft>
                <a:spcPts val="0"/>
              </a:spcAft>
            </a:pPr>
            <a:r>
              <a:rPr lang="en-US" sz="4000" spc="-12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 SemiCondensed" panose="020B0503030403020204" pitchFamily="34" charset="0"/>
              </a:rPr>
              <a:t>All tasks </a:t>
            </a:r>
            <a:r>
              <a:rPr lang="en-US" sz="4000" spc="-120" dirty="0">
                <a:latin typeface="Myriad Pro SemiCondensed" panose="020B0503030403020204" pitchFamily="34" charset="0"/>
              </a:rPr>
              <a:t>seem to be running </a:t>
            </a:r>
            <a:r>
              <a:rPr lang="en-US" sz="4000" spc="-12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 SemiCondensed" panose="020B0503030403020204" pitchFamily="34" charset="0"/>
              </a:rPr>
              <a:t>simultaneously! </a:t>
            </a:r>
          </a:p>
          <a:p>
            <a:pPr algn="l" fontAlgn="auto">
              <a:spcAft>
                <a:spcPts val="0"/>
              </a:spcAft>
            </a:pPr>
            <a:r>
              <a:rPr lang="en-US" sz="4000" spc="-60" dirty="0">
                <a:solidFill>
                  <a:schemeClr val="accent1"/>
                </a:solidFill>
                <a:latin typeface="Myriad Pro SemiCondensed" panose="020B0503030403020204" pitchFamily="34" charset="0"/>
              </a:rPr>
              <a:t>Turning a single CPU (or a small set of them) into a seemingly infinite number of CPUs</a:t>
            </a: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4000" spc="-60" dirty="0">
                <a:solidFill>
                  <a:schemeClr val="accent2"/>
                </a:solidFill>
                <a:latin typeface="Myriad Pro SemiCondensed" panose="020B0503030403020204" pitchFamily="34" charset="0"/>
              </a:rPr>
              <a:t>and thus allowing many programs </a:t>
            </a:r>
            <a:br>
              <a:rPr lang="en-US" sz="4000" spc="-60" dirty="0">
                <a:solidFill>
                  <a:schemeClr val="accent2"/>
                </a:solidFill>
                <a:latin typeface="Myriad Pro SemiCondensed" panose="020B0503030403020204" pitchFamily="34" charset="0"/>
              </a:rPr>
            </a:br>
            <a:r>
              <a:rPr lang="en-US" sz="4000" spc="-60" dirty="0">
                <a:solidFill>
                  <a:schemeClr val="accent2"/>
                </a:solidFill>
                <a:latin typeface="Myriad Pro SemiCondensed" panose="020B0503030403020204" pitchFamily="34" charset="0"/>
              </a:rPr>
              <a:t>to seemingly run at once </a:t>
            </a:r>
            <a:endParaRPr lang="en-US" sz="4000" spc="-60" dirty="0">
              <a:latin typeface="Myriad Pro SemiCondensed" panose="020B0503030403020204" pitchFamily="34" charset="0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4000" spc="-6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is what we call virtualizing the CPU.</a:t>
            </a:r>
          </a:p>
        </p:txBody>
      </p:sp>
    </p:spTree>
    <p:extLst>
      <p:ext uri="{BB962C8B-B14F-4D97-AF65-F5344CB8AC3E}">
        <p14:creationId xmlns:p14="http://schemas.microsoft.com/office/powerpoint/2010/main" val="79279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15">
            <a:extLst>
              <a:ext uri="{FF2B5EF4-FFF2-40B4-BE49-F238E27FC236}">
                <a16:creationId xmlns:a16="http://schemas.microsoft.com/office/drawing/2014/main" id="{3A8B53AA-7E5B-8C4B-A0ED-038DB8BCAED9}"/>
              </a:ext>
            </a:extLst>
          </p:cNvPr>
          <p:cNvSpPr txBox="1">
            <a:spLocks/>
          </p:cNvSpPr>
          <p:nvPr/>
        </p:nvSpPr>
        <p:spPr>
          <a:xfrm>
            <a:off x="431800" y="279400"/>
            <a:ext cx="8280400" cy="6210300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>
            <a:normAutofit/>
          </a:bodyPr>
          <a:lstStyle>
            <a:lvl1pPr marL="0" indent="0" algn="ctr" defTabSz="914047" rtl="0" eaLnBrk="1" latinLnBrk="0" hangingPunct="1">
              <a:spcBef>
                <a:spcPts val="1800"/>
              </a:spcBef>
              <a:buClr>
                <a:schemeClr val="accent2"/>
              </a:buClr>
              <a:buSzPct val="100000"/>
              <a:buFontTx/>
              <a:buNone/>
              <a:tabLst/>
              <a:defRPr sz="3600" b="0" i="0" kern="1200" spc="0" baseline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1pPr>
            <a:lvl2pPr marL="838113" indent="-571500" algn="ctr" defTabSz="914047" rtl="0" eaLnBrk="1" latinLnBrk="0" hangingPunct="1">
              <a:spcBef>
                <a:spcPts val="300"/>
              </a:spcBef>
              <a:spcAft>
                <a:spcPts val="0"/>
              </a:spcAft>
              <a:buClr>
                <a:schemeClr val="bg1">
                  <a:lumMod val="65000"/>
                </a:schemeClr>
              </a:buClr>
              <a:buSzPct val="100000"/>
              <a:buFont typeface="Wingdings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2pPr>
            <a:lvl3pPr marL="996950" indent="-457200" algn="ctr" defTabSz="914047" rtl="0" eaLnBrk="1" latinLnBrk="0" hangingPunct="1">
              <a:spcBef>
                <a:spcPts val="300"/>
              </a:spcBef>
              <a:spcAft>
                <a:spcPts val="0"/>
              </a:spcAft>
              <a:buClr>
                <a:schemeClr val="bg1">
                  <a:lumMod val="85000"/>
                </a:schemeClr>
              </a:buClr>
              <a:buSzPct val="100000"/>
              <a:buFont typeface="Wingdings" pitchFamily="2" charset="2"/>
              <a:buChar char="§"/>
              <a:tabLst/>
              <a:defRPr sz="3200" b="0" i="0" kern="1200" spc="0" baseline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3pPr>
            <a:lvl4pPr marL="3175" indent="0" algn="ctr" defTabSz="2516807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Tx/>
              <a:buNone/>
              <a:tabLst/>
              <a:defRPr lang="en-US" sz="3200" b="0" i="0" kern="1200" spc="0" baseline="0" noProof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268287" indent="0" algn="ctr" defTabSz="914047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Tx/>
              <a:buNone/>
              <a:tabLst/>
              <a:defRPr lang="pt-BR" sz="3200" b="0" i="0" kern="1200" spc="0" baseline="0" noProof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0000" indent="-540000" algn="l" defTabSz="914047" rtl="0" eaLnBrk="1" latinLnBrk="0" hangingPunct="1">
              <a:spcBef>
                <a:spcPct val="2000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sz="2000" b="0" i="0" kern="1200">
                <a:solidFill>
                  <a:schemeClr val="tx1"/>
                </a:solidFill>
                <a:latin typeface="Fira Code" charset="0"/>
                <a:ea typeface="Fira Code" charset="0"/>
                <a:cs typeface="Fira Code" charset="0"/>
              </a:defRPr>
            </a:lvl6pPr>
            <a:lvl7pPr marL="2970658" indent="-228512" algn="l" defTabSz="914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684" indent="-228512" algn="l" defTabSz="914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705" indent="-228512" algn="l" defTabSz="914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Aft>
                <a:spcPts val="0"/>
              </a:spcAft>
            </a:pPr>
            <a:r>
              <a:rPr lang="en-US" sz="4000" spc="-12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 SemiCondensed" panose="020B0503030403020204" pitchFamily="34" charset="0"/>
              </a:rPr>
              <a:t>All tasks </a:t>
            </a:r>
            <a:r>
              <a:rPr lang="en-US" sz="4000" spc="-120" dirty="0">
                <a:latin typeface="Myriad Pro SemiCondensed" panose="020B0503030403020204" pitchFamily="34" charset="0"/>
              </a:rPr>
              <a:t>seem to be running a</a:t>
            </a:r>
            <a:r>
              <a:rPr lang="en-US" sz="4000" spc="-12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 SemiCondensed" panose="020B0503030403020204" pitchFamily="34" charset="0"/>
              </a:rPr>
              <a:t>t the same time! </a:t>
            </a:r>
          </a:p>
          <a:p>
            <a:pPr algn="l" fontAlgn="auto">
              <a:spcAft>
                <a:spcPts val="0"/>
              </a:spcAft>
            </a:pPr>
            <a:r>
              <a:rPr lang="en-US" sz="4000" spc="-60" dirty="0">
                <a:solidFill>
                  <a:schemeClr val="accent1"/>
                </a:solidFill>
                <a:latin typeface="Myriad Pro SemiCondensed" panose="020B0503030403020204" pitchFamily="34" charset="0"/>
              </a:rPr>
              <a:t>Turning a single CPU (or a small set of them) into a seemingly infinite number of CPUs</a:t>
            </a: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4000" spc="-60" dirty="0">
                <a:solidFill>
                  <a:schemeClr val="accent2"/>
                </a:solidFill>
                <a:latin typeface="Myriad Pro SemiCondensed" panose="020B0503030403020204" pitchFamily="34" charset="0"/>
              </a:rPr>
              <a:t>and thus allowing many programs </a:t>
            </a:r>
            <a:br>
              <a:rPr lang="en-US" sz="4000" spc="-60" dirty="0">
                <a:solidFill>
                  <a:schemeClr val="accent2"/>
                </a:solidFill>
                <a:latin typeface="Myriad Pro SemiCondensed" panose="020B0503030403020204" pitchFamily="34" charset="0"/>
              </a:rPr>
            </a:br>
            <a:r>
              <a:rPr lang="en-US" sz="4000" spc="-60" dirty="0">
                <a:solidFill>
                  <a:schemeClr val="accent2"/>
                </a:solidFill>
                <a:latin typeface="Myriad Pro SemiCondensed" panose="020B0503030403020204" pitchFamily="34" charset="0"/>
              </a:rPr>
              <a:t>to seemingly run at once </a:t>
            </a:r>
            <a:endParaRPr lang="en-US" sz="4000" spc="-60" dirty="0">
              <a:latin typeface="Myriad Pro SemiCondensed" panose="020B0503030403020204" pitchFamily="34" charset="0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4000" spc="-6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is what we call virtualizing the CPU.</a:t>
            </a:r>
          </a:p>
        </p:txBody>
      </p:sp>
    </p:spTree>
    <p:extLst>
      <p:ext uri="{BB962C8B-B14F-4D97-AF65-F5344CB8AC3E}">
        <p14:creationId xmlns:p14="http://schemas.microsoft.com/office/powerpoint/2010/main" val="91046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1" y="1449388"/>
            <a:ext cx="8280400" cy="107960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pc="-120" dirty="0"/>
              <a:t>What is</a:t>
            </a:r>
            <a:br>
              <a:rPr lang="en-US" spc="-120" dirty="0"/>
            </a:br>
            <a:r>
              <a:rPr lang="en-US" spc="-120" dirty="0"/>
              <a:t>Memory Virtualization?</a:t>
            </a:r>
          </a:p>
        </p:txBody>
      </p:sp>
    </p:spTree>
    <p:extLst>
      <p:ext uri="{BB962C8B-B14F-4D97-AF65-F5344CB8AC3E}">
        <p14:creationId xmlns:p14="http://schemas.microsoft.com/office/powerpoint/2010/main" val="546818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20713"/>
            <a:ext cx="8280401" cy="828675"/>
          </a:xfrm>
        </p:spPr>
        <p:txBody>
          <a:bodyPr/>
          <a:lstStyle/>
          <a:p>
            <a:r>
              <a:rPr lang="en-US" dirty="0"/>
              <a:t>What does this program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213064" y="1449388"/>
            <a:ext cx="8930935" cy="5040312"/>
          </a:xfrm>
        </p:spPr>
        <p:txBody>
          <a:bodyPr>
            <a:noAutofit/>
          </a:bodyPr>
          <a:lstStyle/>
          <a:p>
            <a:pPr lvl="3"/>
            <a:r>
              <a:rPr lang="en-US" sz="1800" dirty="0" err="1">
                <a:solidFill>
                  <a:srgbClr val="AA0D91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main(</a:t>
            </a:r>
            <a:r>
              <a:rPr lang="en-US" sz="1800" dirty="0">
                <a:solidFill>
                  <a:srgbClr val="AA0D91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) {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z="1800" dirty="0" err="1">
                <a:solidFill>
                  <a:srgbClr val="AA0D91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mypid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= </a:t>
            </a:r>
            <a:r>
              <a:rPr lang="en-US" sz="1800" dirty="0" err="1">
                <a:solidFill>
                  <a:srgbClr val="2E0D6E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getpid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();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z="1800" dirty="0" err="1">
                <a:solidFill>
                  <a:srgbClr val="AA0D91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d = </a:t>
            </a:r>
            <a:r>
              <a:rPr lang="en-US" sz="1800" dirty="0" err="1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mypid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% </a:t>
            </a:r>
            <a:r>
              <a:rPr lang="en-US" sz="1800" dirty="0">
                <a:solidFill>
                  <a:srgbClr val="1C00CF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10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;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z="1800" dirty="0" err="1">
                <a:solidFill>
                  <a:srgbClr val="AA0D91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= </a:t>
            </a:r>
            <a:r>
              <a:rPr lang="en-US" sz="1800" dirty="0">
                <a:solidFill>
                  <a:srgbClr val="1C00CF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0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;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z="1800" dirty="0" err="1">
                <a:solidFill>
                  <a:srgbClr val="AA0D91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x = </a:t>
            </a:r>
            <a:r>
              <a:rPr lang="en-US" sz="1800" dirty="0">
                <a:solidFill>
                  <a:srgbClr val="1C00CF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0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;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z="1800" dirty="0">
                <a:solidFill>
                  <a:srgbClr val="AA0D91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t;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z="1800" dirty="0">
                <a:solidFill>
                  <a:srgbClr val="AA0D91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while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&lt; </a:t>
            </a:r>
            <a:r>
              <a:rPr lang="en-US" sz="1800" dirty="0">
                <a:solidFill>
                  <a:srgbClr val="1C00CF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5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) {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    </a:t>
            </a:r>
            <a:r>
              <a:rPr lang="en-US" sz="1800" dirty="0">
                <a:solidFill>
                  <a:srgbClr val="26474B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Spin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(</a:t>
            </a:r>
            <a:r>
              <a:rPr lang="en-US" sz="1800" dirty="0">
                <a:solidFill>
                  <a:srgbClr val="1C00CF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1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);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    </a:t>
            </a:r>
            <a:r>
              <a:rPr lang="en-US" sz="1800" dirty="0" err="1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+ </a:t>
            </a:r>
            <a:r>
              <a:rPr lang="en-US" sz="1800" dirty="0">
                <a:solidFill>
                  <a:srgbClr val="1C00CF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1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;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    x = x + d;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    t = </a:t>
            </a:r>
            <a:r>
              <a:rPr lang="en-US" sz="1800" dirty="0" err="1">
                <a:solidFill>
                  <a:srgbClr val="26474B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GetTime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();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    </a:t>
            </a:r>
            <a:r>
              <a:rPr lang="en-US" sz="1800" dirty="0" err="1">
                <a:solidFill>
                  <a:srgbClr val="2E0D6E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printf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(</a:t>
            </a:r>
            <a:r>
              <a:rPr lang="en-US" sz="1800" dirty="0">
                <a:solidFill>
                  <a:srgbClr val="C41A1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"(</a:t>
            </a:r>
            <a:r>
              <a:rPr lang="en-US" sz="1800" dirty="0" err="1">
                <a:solidFill>
                  <a:srgbClr val="C41A1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pid</a:t>
            </a:r>
            <a:r>
              <a:rPr lang="en-US" sz="1800" dirty="0">
                <a:solidFill>
                  <a:srgbClr val="C41A1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:%d) </a:t>
            </a:r>
            <a:r>
              <a:rPr lang="en-US" sz="1800" dirty="0" err="1">
                <a:solidFill>
                  <a:srgbClr val="C41A1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</a:t>
            </a:r>
            <a:r>
              <a:rPr lang="en-US" sz="1800" dirty="0">
                <a:solidFill>
                  <a:srgbClr val="C41A1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:%d d:%d x:%02d t:%</a:t>
            </a:r>
            <a:r>
              <a:rPr lang="en-US" sz="1800" dirty="0" err="1">
                <a:solidFill>
                  <a:srgbClr val="C41A1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lf</a:t>
            </a:r>
            <a:r>
              <a:rPr lang="en-US" sz="1800" dirty="0">
                <a:solidFill>
                  <a:srgbClr val="C41A16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\n"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mypid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, d, x, t);</a:t>
            </a:r>
            <a:endParaRPr lang="en-US" sz="1800" dirty="0">
              <a:solidFill>
                <a:srgbClr val="C41A16"/>
              </a:solidFill>
              <a:latin typeface="CMU Typewriter Text" panose="02000609000000000000" pitchFamily="49" charset="0"/>
              <a:ea typeface="CMU Typewriter Text" panose="02000609000000000000" pitchFamily="49" charset="0"/>
              <a:cs typeface="CMU Typewriter Text" panose="02000609000000000000" pitchFamily="49" charset="0"/>
            </a:endParaRP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}</a:t>
            </a: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    </a:t>
            </a:r>
            <a:r>
              <a:rPr lang="en-US" sz="1800" dirty="0">
                <a:solidFill>
                  <a:srgbClr val="AA0D91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 </a:t>
            </a:r>
            <a:r>
              <a:rPr lang="en-US" sz="1800" dirty="0">
                <a:solidFill>
                  <a:srgbClr val="1C00CF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0</a:t>
            </a:r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;</a:t>
            </a:r>
            <a:endParaRPr lang="en-US" sz="1800" dirty="0">
              <a:solidFill>
                <a:srgbClr val="AA0D91"/>
              </a:solidFill>
              <a:latin typeface="CMU Typewriter Text" panose="02000609000000000000" pitchFamily="49" charset="0"/>
              <a:ea typeface="CMU Typewriter Text" panose="02000609000000000000" pitchFamily="49" charset="0"/>
              <a:cs typeface="CMU Typewriter Text" panose="02000609000000000000" pitchFamily="49" charset="0"/>
            </a:endParaRPr>
          </a:p>
          <a:p>
            <a:pPr lvl="3"/>
            <a:r>
              <a:rPr lang="en-US" sz="1800" dirty="0">
                <a:solidFill>
                  <a:srgbClr val="000000"/>
                </a:solidFill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}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64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0E3949-DDC5-D24A-B976-382469FD0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computer system?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11FBB7-3260-C442-A522-E44D36EA2F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370D3-E170-2943-A4E1-A42D8B59B6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372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program do?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91BD9A-9E6B-AF44-A0EF-B4A18F0280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0C3242-E56E-304D-A14B-981E5E7B23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620"/>
          <a:stretch/>
        </p:blipFill>
        <p:spPr>
          <a:xfrm>
            <a:off x="431800" y="1809750"/>
            <a:ext cx="8280401" cy="439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430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54BA6-98FD-534C-A7EA-808419E35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Let's execute it in Atom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90910-8C0D-7A42-8B70-BEB59A7AB3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Save it as 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sz="2000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  <a:ea typeface="CMU Typewriter Text" panose="02000609000000000000" pitchFamily="49" charset="0"/>
                <a:cs typeface="CMU Typewriter Text" panose="02000609000000000000" pitchFamily="49" charset="0"/>
              </a:rPr>
              <a:t>mem.c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/>
              <a:t> and then compile it with the following command</a:t>
            </a:r>
          </a:p>
          <a:p>
            <a:pPr marL="268287" lvl="4" indent="0">
              <a:buNone/>
            </a:pP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gcc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-o mem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mem.c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–Wall</a:t>
            </a:r>
          </a:p>
          <a:p>
            <a:pPr>
              <a:spcAft>
                <a:spcPts val="600"/>
              </a:spcAft>
            </a:pPr>
            <a:r>
              <a:rPr lang="en-US" dirty="0"/>
              <a:t>What will be the result of the execution of the following command?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./mem</a:t>
            </a:r>
          </a:p>
          <a:p>
            <a:pPr>
              <a:spcAft>
                <a:spcPts val="600"/>
              </a:spcAft>
            </a:pPr>
            <a:r>
              <a:rPr lang="en-US" dirty="0"/>
              <a:t>What will be the result of the execution of the following command?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(./mem) ; (./mem) ; (./mem) ; (./mem)</a:t>
            </a:r>
          </a:p>
          <a:p>
            <a:pPr>
              <a:spcAft>
                <a:spcPts val="600"/>
              </a:spcAft>
            </a:pPr>
            <a:r>
              <a:rPr lang="en-US" dirty="0"/>
              <a:t>What will be the result of the execution of the following command?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(./mem &amp;) ; (./mem &amp;) ; (./mem &amp;) ; (./mem &amp;)</a:t>
            </a:r>
          </a:p>
          <a:p>
            <a:r>
              <a:rPr lang="en-US" dirty="0"/>
              <a:t>What have you observed? What have you learned?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C9CEFC-FF71-044D-AF96-B5D67B9334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82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Points to ponder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There was only one program (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sz="2000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mem.c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/>
              <a:t>) being executed, with its variables </a:t>
            </a:r>
            <a:r>
              <a:rPr lang="en-US" sz="2000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i</a:t>
            </a:r>
            <a:r>
              <a:rPr lang="en-US" dirty="0"/>
              <a:t>, </a:t>
            </a:r>
            <a:r>
              <a:rPr lang="en-US" sz="2000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d</a:t>
            </a:r>
            <a:r>
              <a:rPr lang="en-US" dirty="0"/>
              <a:t>, </a:t>
            </a:r>
            <a:r>
              <a:rPr lang="en-US" sz="2000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x</a:t>
            </a:r>
            <a:r>
              <a:rPr lang="en-US" dirty="0"/>
              <a:t>, </a:t>
            </a:r>
            <a:r>
              <a:rPr lang="en-US" sz="2000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t</a:t>
            </a:r>
            <a:r>
              <a:rPr lang="en-US" dirty="0"/>
              <a:t>.</a:t>
            </a:r>
          </a:p>
          <a:p>
            <a:r>
              <a:rPr lang="en-US" dirty="0"/>
              <a:t>Then how could </a:t>
            </a:r>
            <a:r>
              <a:rPr lang="en-US" sz="2000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i</a:t>
            </a:r>
            <a:r>
              <a:rPr lang="en-US" dirty="0"/>
              <a:t>, </a:t>
            </a:r>
            <a:r>
              <a:rPr lang="en-US" sz="2000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d</a:t>
            </a:r>
            <a:r>
              <a:rPr lang="en-US" dirty="0"/>
              <a:t>, </a:t>
            </a:r>
            <a:r>
              <a:rPr lang="en-US" sz="2000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x</a:t>
            </a:r>
            <a:r>
              <a:rPr lang="en-US" dirty="0"/>
              <a:t> and </a:t>
            </a:r>
            <a:r>
              <a:rPr lang="en-US" sz="2000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t</a:t>
            </a:r>
            <a:r>
              <a:rPr lang="en-US" dirty="0"/>
              <a:t> have different values at the ”same” time?</a:t>
            </a:r>
          </a:p>
          <a:p>
            <a:r>
              <a:rPr lang="en-US" dirty="0"/>
              <a:t>If </a:t>
            </a:r>
            <a:r>
              <a:rPr lang="en-US" sz="2000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i</a:t>
            </a:r>
            <a:r>
              <a:rPr lang="en-US" dirty="0"/>
              <a:t>, </a:t>
            </a:r>
            <a:r>
              <a:rPr lang="en-US" sz="2000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d</a:t>
            </a:r>
            <a:r>
              <a:rPr lang="en-US" dirty="0"/>
              <a:t>, </a:t>
            </a:r>
            <a:r>
              <a:rPr lang="en-US" sz="2000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x</a:t>
            </a:r>
            <a:r>
              <a:rPr lang="en-US" dirty="0"/>
              <a:t> and </a:t>
            </a:r>
            <a:r>
              <a:rPr lang="en-US" sz="2000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t</a:t>
            </a:r>
            <a:r>
              <a:rPr lang="en-US" dirty="0"/>
              <a:t> are at different addresses on each task, who created such addresses?</a:t>
            </a:r>
          </a:p>
          <a:p>
            <a:pPr lvl="1"/>
            <a:r>
              <a:rPr lang="en-US" dirty="0"/>
              <a:t>The compiler?</a:t>
            </a:r>
          </a:p>
          <a:p>
            <a:pPr lvl="2"/>
            <a:r>
              <a:rPr lang="en-US" dirty="0"/>
              <a:t>How could the compiler know how many activations there would be?</a:t>
            </a:r>
          </a:p>
          <a:p>
            <a:pPr lvl="1"/>
            <a:r>
              <a:rPr lang="en-US" dirty="0"/>
              <a:t>If it was not the compiler, who else could have been?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7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E916E0A-D662-A148-879E-2CA70111002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It is as if each running task has its own private memory, instead of sharing the same physical memory with other running tasks.</a:t>
            </a:r>
          </a:p>
          <a:p>
            <a:pPr algn="l"/>
            <a:r>
              <a:rPr lang="en-US" spc="-10" dirty="0">
                <a:solidFill>
                  <a:schemeClr val="accent1">
                    <a:lumMod val="75000"/>
                  </a:schemeClr>
                </a:solidFill>
              </a:rPr>
              <a:t>That is exactly what we call Memory Virtualization. </a:t>
            </a:r>
          </a:p>
          <a:p>
            <a:pPr algn="l"/>
            <a:r>
              <a:rPr lang="en-US" dirty="0"/>
              <a:t>Each running task accesses its own private virtual address space, which the OS somehow maps onto the physical memory of the machine.</a:t>
            </a:r>
          </a:p>
        </p:txBody>
      </p:sp>
    </p:spTree>
    <p:extLst>
      <p:ext uri="{BB962C8B-B14F-4D97-AF65-F5344CB8AC3E}">
        <p14:creationId xmlns:p14="http://schemas.microsoft.com/office/powerpoint/2010/main" val="3989611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1" y="1412877"/>
            <a:ext cx="8280400" cy="273684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pc="0" dirty="0"/>
              <a:t>What is</a:t>
            </a:r>
            <a:br>
              <a:rPr lang="en-US" spc="0" dirty="0"/>
            </a:br>
            <a:r>
              <a:rPr lang="en-US" spc="0" dirty="0"/>
              <a:t>Concurrency?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92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56EB1-C045-1D4F-9835-78FD93430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program do?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C02B0-CD6B-6646-910C-AD81A02D23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5527BC-37A1-9A45-8691-3C5A3140D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457758"/>
            <a:ext cx="7247384" cy="540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994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56EB1-C045-1D4F-9835-78FD93430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take a closer look…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C02B0-CD6B-6646-910C-AD81A02D23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5527BC-37A1-9A45-8691-3C5A3140D3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437" b="56470"/>
          <a:stretch/>
        </p:blipFill>
        <p:spPr>
          <a:xfrm>
            <a:off x="431798" y="1457757"/>
            <a:ext cx="8280403" cy="3806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90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56EB1-C045-1D4F-9835-78FD93430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take a closer look…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C02B0-CD6B-6646-910C-AD81A02D23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5527BC-37A1-9A45-8691-3C5A3140D3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928" r="29437"/>
          <a:stretch/>
        </p:blipFill>
        <p:spPr>
          <a:xfrm>
            <a:off x="431799" y="1449388"/>
            <a:ext cx="8280401" cy="534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17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54BA6-98FD-534C-A7EA-808419E35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Let's execute it in Atom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90910-8C0D-7A42-8B70-BEB59A7AB3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pc="-10" dirty="0"/>
              <a:t>Save it as </a:t>
            </a:r>
            <a:r>
              <a:rPr lang="en-US" spc="-10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sz="2000" spc="-10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  <a:ea typeface="CMU Typewriter Text" panose="02000609000000000000" pitchFamily="49" charset="0"/>
                <a:cs typeface="CMU Typewriter Text" panose="02000609000000000000" pitchFamily="49" charset="0"/>
              </a:rPr>
              <a:t>threads.c</a:t>
            </a:r>
            <a:r>
              <a:rPr lang="en-US" spc="-10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spc="-10" dirty="0"/>
              <a:t> and then compile it with the following command</a:t>
            </a:r>
          </a:p>
          <a:p>
            <a:pPr marL="268287" lvl="4" indent="0">
              <a:buNone/>
            </a:pP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gcc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-o threads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threads.c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–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pthread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–Wall</a:t>
            </a:r>
          </a:p>
          <a:p>
            <a:pPr>
              <a:spcAft>
                <a:spcPts val="600"/>
              </a:spcAft>
            </a:pPr>
            <a:r>
              <a:rPr lang="en-US" dirty="0"/>
              <a:t>What will be the result of the execution of the following command?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./threads 1000</a:t>
            </a:r>
          </a:p>
          <a:p>
            <a:pPr>
              <a:spcAft>
                <a:spcPts val="600"/>
              </a:spcAft>
            </a:pPr>
            <a:r>
              <a:rPr lang="en-US" dirty="0"/>
              <a:t>What will be the result of the execution of the following command?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./threads 10000  </a:t>
            </a:r>
          </a:p>
          <a:p>
            <a:pPr>
              <a:spcAft>
                <a:spcPts val="600"/>
              </a:spcAft>
            </a:pPr>
            <a:r>
              <a:rPr lang="en-US" dirty="0"/>
              <a:t>Run it again…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./threads 10000</a:t>
            </a:r>
          </a:p>
          <a:p>
            <a:pPr>
              <a:spcAft>
                <a:spcPts val="600"/>
              </a:spcAft>
            </a:pPr>
            <a:r>
              <a:rPr lang="en-US" dirty="0"/>
              <a:t>And again…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./threads 10000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C9CEFC-FF71-044D-AF96-B5D67B9334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06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Points to ponder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When we ran the program with high counts of loops, we got inconsistent answers. Why did it happen?</a:t>
            </a:r>
          </a:p>
          <a:p>
            <a:r>
              <a:rPr lang="en-US" dirty="0"/>
              <a:t>When there are many concurrently executing threads within the same memory space, how can we build a correctly working program? </a:t>
            </a:r>
          </a:p>
          <a:p>
            <a:r>
              <a:rPr lang="en-US" dirty="0"/>
              <a:t>What primitives are needed from the OS? </a:t>
            </a:r>
          </a:p>
          <a:p>
            <a:r>
              <a:rPr lang="en-US" dirty="0"/>
              <a:t>Can we implement such primitives exclusively in software or should some mechanisms be provided by the hardware? </a:t>
            </a:r>
          </a:p>
          <a:p>
            <a:r>
              <a:rPr lang="en-US" dirty="0"/>
              <a:t>How can we use them to solve the problems of concurrency?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58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Rectangle 36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Abstract </a:t>
            </a:r>
            <a:r>
              <a:rPr lang="pt-BR" dirty="0" err="1"/>
              <a:t>view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a </a:t>
            </a:r>
            <a:r>
              <a:rPr lang="pt-BR" dirty="0" err="1"/>
              <a:t>computer</a:t>
            </a:r>
            <a:r>
              <a:rPr lang="pt-BR" dirty="0"/>
              <a:t> system</a:t>
            </a:r>
            <a:endParaRPr lang="pt-BR" sz="40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82" name="Rectangle 34"/>
          <p:cNvSpPr>
            <a:spLocks noChangeArrowheads="1"/>
          </p:cNvSpPr>
          <p:nvPr/>
        </p:nvSpPr>
        <p:spPr bwMode="auto">
          <a:xfrm>
            <a:off x="6686550" y="5848350"/>
            <a:ext cx="2457450" cy="1009650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2086" name="Rectangle 38"/>
          <p:cNvSpPr>
            <a:spLocks noChangeArrowheads="1"/>
          </p:cNvSpPr>
          <p:nvPr/>
        </p:nvSpPr>
        <p:spPr bwMode="auto">
          <a:xfrm>
            <a:off x="1151544" y="5281613"/>
            <a:ext cx="7290972" cy="1117600"/>
          </a:xfrm>
          <a:prstGeom prst="rect">
            <a:avLst/>
          </a:prstGeom>
          <a:solidFill>
            <a:srgbClr val="FFB511"/>
          </a:solidFill>
          <a:ln>
            <a:headEnd/>
            <a:tailEnd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bIns="144000" anchor="b"/>
          <a:lstStyle/>
          <a:p>
            <a:pPr algn="ctr"/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computer hardware</a:t>
            </a:r>
          </a:p>
        </p:txBody>
      </p:sp>
      <p:sp>
        <p:nvSpPr>
          <p:cNvPr id="2087" name="Rectangle 39"/>
          <p:cNvSpPr>
            <a:spLocks noChangeArrowheads="1"/>
          </p:cNvSpPr>
          <p:nvPr/>
        </p:nvSpPr>
        <p:spPr bwMode="auto">
          <a:xfrm>
            <a:off x="1511593" y="4437063"/>
            <a:ext cx="6570875" cy="1223962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tIns="180000" bIns="144000" anchor="b" anchorCtr="1"/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OPERATING SYSTEM</a:t>
            </a:r>
          </a:p>
        </p:txBody>
      </p:sp>
      <p:sp>
        <p:nvSpPr>
          <p:cNvPr id="2093" name="Rectangle 45"/>
          <p:cNvSpPr>
            <a:spLocks noChangeArrowheads="1"/>
          </p:cNvSpPr>
          <p:nvPr/>
        </p:nvSpPr>
        <p:spPr bwMode="auto">
          <a:xfrm>
            <a:off x="1790305" y="3698508"/>
            <a:ext cx="6013450" cy="1260842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bIns="144000" anchor="b" anchorCtr="1"/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 and application programs</a:t>
            </a:r>
          </a:p>
        </p:txBody>
      </p:sp>
      <p:sp>
        <p:nvSpPr>
          <p:cNvPr id="2088" name="Rectangle 40"/>
          <p:cNvSpPr>
            <a:spLocks noChangeArrowheads="1"/>
          </p:cNvSpPr>
          <p:nvPr/>
        </p:nvSpPr>
        <p:spPr bwMode="auto">
          <a:xfrm>
            <a:off x="1781175" y="3699204"/>
            <a:ext cx="990600" cy="12600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Ctr="1"/>
          <a:lstStyle/>
          <a:p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compiler</a:t>
            </a:r>
          </a:p>
        </p:txBody>
      </p:sp>
      <p:sp>
        <p:nvSpPr>
          <p:cNvPr id="2089" name="Rectangle 41"/>
          <p:cNvSpPr>
            <a:spLocks noChangeArrowheads="1"/>
          </p:cNvSpPr>
          <p:nvPr/>
        </p:nvSpPr>
        <p:spPr bwMode="auto">
          <a:xfrm>
            <a:off x="3060700" y="3699204"/>
            <a:ext cx="990600" cy="12600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Ctr="1"/>
          <a:lstStyle/>
          <a:p>
            <a:r>
              <a:rPr 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assembler</a:t>
            </a:r>
          </a:p>
        </p:txBody>
      </p:sp>
      <p:sp>
        <p:nvSpPr>
          <p:cNvPr id="2090" name="Rectangle 42"/>
          <p:cNvSpPr>
            <a:spLocks noChangeArrowheads="1"/>
          </p:cNvSpPr>
          <p:nvPr/>
        </p:nvSpPr>
        <p:spPr bwMode="auto">
          <a:xfrm>
            <a:off x="4311650" y="3699204"/>
            <a:ext cx="990600" cy="12600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Ctr="1"/>
          <a:lstStyle/>
          <a:p>
            <a:r>
              <a:rPr 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text editor</a:t>
            </a:r>
          </a:p>
        </p:txBody>
      </p:sp>
      <p:sp>
        <p:nvSpPr>
          <p:cNvPr id="2091" name="Rectangle 43"/>
          <p:cNvSpPr>
            <a:spLocks noChangeArrowheads="1"/>
          </p:cNvSpPr>
          <p:nvPr/>
        </p:nvSpPr>
        <p:spPr bwMode="auto">
          <a:xfrm>
            <a:off x="5562600" y="3699204"/>
            <a:ext cx="990600" cy="12600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Ctr="1"/>
          <a:lstStyle/>
          <a:p>
            <a:r>
              <a:rPr lang="en-US"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…</a:t>
            </a:r>
          </a:p>
        </p:txBody>
      </p:sp>
      <p:sp>
        <p:nvSpPr>
          <p:cNvPr id="2092" name="Rectangle 44"/>
          <p:cNvSpPr>
            <a:spLocks noChangeArrowheads="1"/>
          </p:cNvSpPr>
          <p:nvPr/>
        </p:nvSpPr>
        <p:spPr bwMode="auto">
          <a:xfrm>
            <a:off x="6813550" y="3699204"/>
            <a:ext cx="990600" cy="12600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Ctr="1"/>
          <a:lstStyle/>
          <a:p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database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system</a:t>
            </a:r>
          </a:p>
        </p:txBody>
      </p:sp>
      <p:sp>
        <p:nvSpPr>
          <p:cNvPr id="2097" name="Rectangle 49"/>
          <p:cNvSpPr>
            <a:spLocks noChangeArrowheads="1"/>
          </p:cNvSpPr>
          <p:nvPr/>
        </p:nvSpPr>
        <p:spPr bwMode="auto">
          <a:xfrm>
            <a:off x="5653088" y="2142421"/>
            <a:ext cx="809625" cy="8096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r>
              <a:rPr lang="en-US" sz="5400" dirty="0">
                <a:ln w="6350">
                  <a:solidFill>
                    <a:schemeClr val="tx2"/>
                  </a:solidFill>
                </a:ln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Myriad Pro Light SemiCondensed" charset="0"/>
              </a:rPr>
              <a:t>…</a:t>
            </a:r>
          </a:p>
        </p:txBody>
      </p:sp>
      <p:sp>
        <p:nvSpPr>
          <p:cNvPr id="2094" name="Rectangle 46"/>
          <p:cNvSpPr>
            <a:spLocks noChangeArrowheads="1"/>
          </p:cNvSpPr>
          <p:nvPr/>
        </p:nvSpPr>
        <p:spPr bwMode="auto">
          <a:xfrm>
            <a:off x="1871663" y="2157043"/>
            <a:ext cx="809625" cy="80962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user</a:t>
            </a:r>
            <a:r>
              <a:rPr lang="en-US" sz="2000" baseline="-25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1</a:t>
            </a:r>
          </a:p>
        </p:txBody>
      </p:sp>
      <p:cxnSp>
        <p:nvCxnSpPr>
          <p:cNvPr id="2099" name="AutoShape 51"/>
          <p:cNvCxnSpPr>
            <a:cxnSpLocks noChangeShapeType="1"/>
            <a:stCxn id="2094" idx="2"/>
            <a:endCxn id="2088" idx="0"/>
          </p:cNvCxnSpPr>
          <p:nvPr/>
        </p:nvCxnSpPr>
        <p:spPr bwMode="auto">
          <a:xfrm flipH="1">
            <a:off x="2276476" y="2966669"/>
            <a:ext cx="0" cy="731838"/>
          </a:xfrm>
          <a:prstGeom prst="straightConnector1">
            <a:avLst/>
          </a:prstGeom>
          <a:noFill/>
          <a:ln w="76200">
            <a:solidFill>
              <a:schemeClr val="bg1">
                <a:lumMod val="75000"/>
              </a:schemeClr>
            </a:solidFill>
            <a:round/>
            <a:headEnd type="triangle" w="med" len="med"/>
            <a:tailEnd type="triangle" w="med" len="med"/>
          </a:ln>
          <a:effectLst/>
        </p:spPr>
      </p:cxnSp>
      <p:sp>
        <p:nvSpPr>
          <p:cNvPr id="2095" name="Rectangle 47"/>
          <p:cNvSpPr>
            <a:spLocks noChangeArrowheads="1"/>
          </p:cNvSpPr>
          <p:nvPr/>
        </p:nvSpPr>
        <p:spPr bwMode="auto">
          <a:xfrm>
            <a:off x="3151188" y="2142755"/>
            <a:ext cx="809625" cy="80962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user</a:t>
            </a:r>
            <a:r>
              <a:rPr lang="en-US" sz="2000" baseline="-25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2</a:t>
            </a:r>
          </a:p>
        </p:txBody>
      </p:sp>
      <p:cxnSp>
        <p:nvCxnSpPr>
          <p:cNvPr id="2100" name="AutoShape 52"/>
          <p:cNvCxnSpPr>
            <a:cxnSpLocks noChangeShapeType="1"/>
            <a:stCxn id="2095" idx="2"/>
            <a:endCxn id="2089" idx="0"/>
          </p:cNvCxnSpPr>
          <p:nvPr/>
        </p:nvCxnSpPr>
        <p:spPr bwMode="auto">
          <a:xfrm flipH="1">
            <a:off x="3556001" y="2952381"/>
            <a:ext cx="0" cy="746125"/>
          </a:xfrm>
          <a:prstGeom prst="straightConnector1">
            <a:avLst/>
          </a:prstGeom>
          <a:noFill/>
          <a:ln w="76200">
            <a:solidFill>
              <a:schemeClr val="bg1">
                <a:lumMod val="75000"/>
              </a:schemeClr>
            </a:solidFill>
            <a:round/>
            <a:headEnd type="triangle" w="med" len="med"/>
            <a:tailEnd type="triangle" w="med" len="med"/>
          </a:ln>
          <a:effectLst/>
        </p:spPr>
      </p:cxnSp>
      <p:sp>
        <p:nvSpPr>
          <p:cNvPr id="2096" name="Rectangle 48"/>
          <p:cNvSpPr>
            <a:spLocks noChangeArrowheads="1"/>
          </p:cNvSpPr>
          <p:nvPr/>
        </p:nvSpPr>
        <p:spPr bwMode="auto">
          <a:xfrm>
            <a:off x="4402138" y="2144342"/>
            <a:ext cx="809625" cy="80962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user</a:t>
            </a:r>
            <a:r>
              <a:rPr lang="en-US" sz="2000" baseline="-25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3</a:t>
            </a:r>
          </a:p>
        </p:txBody>
      </p:sp>
      <p:cxnSp>
        <p:nvCxnSpPr>
          <p:cNvPr id="2101" name="AutoShape 53"/>
          <p:cNvCxnSpPr>
            <a:cxnSpLocks noChangeShapeType="1"/>
            <a:stCxn id="2096" idx="2"/>
            <a:endCxn id="2090" idx="0"/>
          </p:cNvCxnSpPr>
          <p:nvPr/>
        </p:nvCxnSpPr>
        <p:spPr bwMode="auto">
          <a:xfrm flipH="1">
            <a:off x="4806951" y="2953967"/>
            <a:ext cx="0" cy="744538"/>
          </a:xfrm>
          <a:prstGeom prst="straightConnector1">
            <a:avLst/>
          </a:prstGeom>
          <a:noFill/>
          <a:ln w="76200">
            <a:solidFill>
              <a:schemeClr val="bg1">
                <a:lumMod val="75000"/>
              </a:schemeClr>
            </a:solidFill>
            <a:round/>
            <a:headEnd type="triangle" w="med" len="med"/>
            <a:tailEnd type="triangle" w="med" len="med"/>
          </a:ln>
          <a:effectLst/>
        </p:spPr>
      </p:cxnSp>
      <p:sp>
        <p:nvSpPr>
          <p:cNvPr id="2098" name="Rectangle 50"/>
          <p:cNvSpPr>
            <a:spLocks noChangeArrowheads="1"/>
          </p:cNvSpPr>
          <p:nvPr/>
        </p:nvSpPr>
        <p:spPr bwMode="auto">
          <a:xfrm>
            <a:off x="6904039" y="2144342"/>
            <a:ext cx="809625" cy="80962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user</a:t>
            </a:r>
            <a:r>
              <a:rPr lang="en-US" sz="2000" baseline="-25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n</a:t>
            </a:r>
            <a:endParaRPr lang="en-US" sz="2000" baseline="-250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cxnSp>
        <p:nvCxnSpPr>
          <p:cNvPr id="2102" name="AutoShape 54"/>
          <p:cNvCxnSpPr>
            <a:cxnSpLocks noChangeShapeType="1"/>
            <a:stCxn id="2098" idx="2"/>
            <a:endCxn id="2092" idx="0"/>
          </p:cNvCxnSpPr>
          <p:nvPr/>
        </p:nvCxnSpPr>
        <p:spPr bwMode="auto">
          <a:xfrm flipH="1">
            <a:off x="7308852" y="2953967"/>
            <a:ext cx="0" cy="744538"/>
          </a:xfrm>
          <a:prstGeom prst="straightConnector1">
            <a:avLst/>
          </a:prstGeom>
          <a:noFill/>
          <a:ln w="76200">
            <a:solidFill>
              <a:schemeClr val="bg1">
                <a:lumMod val="75000"/>
              </a:schemeClr>
            </a:solidFill>
            <a:round/>
            <a:headEnd type="triangle" w="med" len="med"/>
            <a:tailEnd type="triangl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5674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6" grpId="0" animBg="1"/>
      <p:bldP spid="2087" grpId="0" animBg="1"/>
      <p:bldP spid="2093" grpId="0" animBg="1"/>
      <p:bldP spid="2088" grpId="0"/>
      <p:bldP spid="2089" grpId="0"/>
      <p:bldP spid="2090" grpId="0"/>
      <p:bldP spid="2091" grpId="0"/>
      <p:bldP spid="2092" grpId="0"/>
      <p:bldP spid="2097" grpId="0"/>
      <p:bldP spid="2094" grpId="0" animBg="1"/>
      <p:bldP spid="2095" grpId="0" animBg="1"/>
      <p:bldP spid="2096" grpId="0" animBg="1"/>
      <p:bldP spid="209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0AB57F-55C1-6042-B44E-A077A6250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Fixing the conflict at </a:t>
            </a:r>
            <a:r>
              <a:rPr lang="en-US" sz="3600" spc="-150" dirty="0">
                <a:solidFill>
                  <a:schemeClr val="bg1"/>
                </a:solidFill>
                <a:highlight>
                  <a:srgbClr val="000000"/>
                </a:highlight>
                <a:latin typeface="M+ 1m regular" panose="020B0509020203020207" pitchFamily="49" charset="-128"/>
                <a:ea typeface="M+ 1m regular" panose="020B0509020203020207" pitchFamily="49" charset="-128"/>
                <a:cs typeface="CMU Typewriter Text" panose="02000609000000000000" pitchFamily="49" charset="0"/>
              </a:rPr>
              <a:t>counter++</a:t>
            </a:r>
            <a:r>
              <a:rPr lang="en-US" dirty="0"/>
              <a:t> (line 13)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A6055A-0C38-C443-A404-1FCEE24F19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35DB64-8DAF-E84B-B17D-3A0D8751A1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561"/>
          <a:stretch/>
        </p:blipFill>
        <p:spPr>
          <a:xfrm>
            <a:off x="418609" y="1803399"/>
            <a:ext cx="8293592" cy="4876800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77D6898F-A66D-F149-84A4-0DA881B6FC44}"/>
              </a:ext>
            </a:extLst>
          </p:cNvPr>
          <p:cNvSpPr/>
          <p:nvPr/>
        </p:nvSpPr>
        <p:spPr>
          <a:xfrm>
            <a:off x="6012200" y="2173159"/>
            <a:ext cx="2700000" cy="288235"/>
          </a:xfrm>
          <a:prstGeom prst="leftArrow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784222F1-D6FD-964E-898E-B9742D83C545}"/>
              </a:ext>
            </a:extLst>
          </p:cNvPr>
          <p:cNvSpPr/>
          <p:nvPr/>
        </p:nvSpPr>
        <p:spPr>
          <a:xfrm>
            <a:off x="6012200" y="4423464"/>
            <a:ext cx="2700000" cy="288235"/>
          </a:xfrm>
          <a:prstGeom prst="leftArrow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846ED62B-207D-0048-B5E1-C9DCA113A478}"/>
              </a:ext>
            </a:extLst>
          </p:cNvPr>
          <p:cNvSpPr/>
          <p:nvPr/>
        </p:nvSpPr>
        <p:spPr>
          <a:xfrm>
            <a:off x="6012200" y="5099059"/>
            <a:ext cx="2700000" cy="288235"/>
          </a:xfrm>
          <a:prstGeom prst="leftArrow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29C59E-23FE-3648-9F90-26A5B032E05E}"/>
              </a:ext>
            </a:extLst>
          </p:cNvPr>
          <p:cNvSpPr txBox="1"/>
          <p:nvPr/>
        </p:nvSpPr>
        <p:spPr>
          <a:xfrm>
            <a:off x="1391830" y="3204446"/>
            <a:ext cx="64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2D577F-6F5B-CC4B-B0DD-E990B1A58069}"/>
              </a:ext>
            </a:extLst>
          </p:cNvPr>
          <p:cNvSpPr txBox="1"/>
          <p:nvPr/>
        </p:nvSpPr>
        <p:spPr>
          <a:xfrm>
            <a:off x="598810" y="2128564"/>
            <a:ext cx="19420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ource Code Pro" panose="020B0509030403020204" pitchFamily="49" charset="77"/>
              </a:rPr>
              <a:t>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91374E-A4B4-8345-99D5-0EDCBF4125E6}"/>
              </a:ext>
            </a:extLst>
          </p:cNvPr>
          <p:cNvSpPr txBox="1"/>
          <p:nvPr/>
        </p:nvSpPr>
        <p:spPr>
          <a:xfrm>
            <a:off x="465292" y="5078740"/>
            <a:ext cx="341213" cy="276999"/>
          </a:xfrm>
          <a:prstGeom prst="rect">
            <a:avLst/>
          </a:prstGeom>
          <a:solidFill>
            <a:srgbClr val="292C2F">
              <a:alpha val="0"/>
            </a:srgb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ource Code Pro" panose="020B0509030403020204" pitchFamily="49" charset="77"/>
              </a:rPr>
              <a:t>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36BDC6-95D5-F948-8E08-4205C0952C46}"/>
              </a:ext>
            </a:extLst>
          </p:cNvPr>
          <p:cNvSpPr txBox="1"/>
          <p:nvPr/>
        </p:nvSpPr>
        <p:spPr>
          <a:xfrm>
            <a:off x="481476" y="4435513"/>
            <a:ext cx="307498" cy="276999"/>
          </a:xfrm>
          <a:prstGeom prst="rect">
            <a:avLst/>
          </a:prstGeom>
          <a:solidFill>
            <a:srgbClr val="292C2F"/>
          </a:solidFill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  <a:latin typeface="Source Code Pro" panose="020B0509030403020204" pitchFamily="49" charset="77"/>
              </a:defRPr>
            </a:lvl1pPr>
          </a:lstStyle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743356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0AB57F-55C1-6042-B44E-A077A6250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Fixing the conflict at </a:t>
            </a:r>
            <a:r>
              <a:rPr lang="en-US" sz="3600" spc="-150" dirty="0">
                <a:solidFill>
                  <a:schemeClr val="bg1"/>
                </a:solidFill>
                <a:highlight>
                  <a:srgbClr val="000000"/>
                </a:highlight>
                <a:latin typeface="M+ 1m regular" panose="020B0509020203020207" pitchFamily="49" charset="-128"/>
                <a:ea typeface="M+ 1m regular" panose="020B0509020203020207" pitchFamily="49" charset="-128"/>
                <a:cs typeface="CMU Typewriter Text" panose="02000609000000000000" pitchFamily="49" charset="0"/>
              </a:rPr>
              <a:t>counter++</a:t>
            </a:r>
            <a:r>
              <a:rPr lang="en-US" dirty="0"/>
              <a:t> (line 13)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A6055A-0C38-C443-A404-1FCEE24F19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77D6898F-A66D-F149-84A4-0DA881B6FC44}"/>
              </a:ext>
            </a:extLst>
          </p:cNvPr>
          <p:cNvSpPr/>
          <p:nvPr/>
        </p:nvSpPr>
        <p:spPr>
          <a:xfrm>
            <a:off x="6012200" y="2173159"/>
            <a:ext cx="2700000" cy="288235"/>
          </a:xfrm>
          <a:prstGeom prst="leftArrow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784222F1-D6FD-964E-898E-B9742D83C545}"/>
              </a:ext>
            </a:extLst>
          </p:cNvPr>
          <p:cNvSpPr/>
          <p:nvPr/>
        </p:nvSpPr>
        <p:spPr>
          <a:xfrm>
            <a:off x="6012200" y="4423464"/>
            <a:ext cx="2700000" cy="288235"/>
          </a:xfrm>
          <a:prstGeom prst="leftArrow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846ED62B-207D-0048-B5E1-C9DCA113A478}"/>
              </a:ext>
            </a:extLst>
          </p:cNvPr>
          <p:cNvSpPr/>
          <p:nvPr/>
        </p:nvSpPr>
        <p:spPr>
          <a:xfrm>
            <a:off x="6012200" y="5099059"/>
            <a:ext cx="2700000" cy="288235"/>
          </a:xfrm>
          <a:prstGeom prst="leftArrow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29C59E-23FE-3648-9F90-26A5B032E05E}"/>
              </a:ext>
            </a:extLst>
          </p:cNvPr>
          <p:cNvSpPr txBox="1"/>
          <p:nvPr/>
        </p:nvSpPr>
        <p:spPr>
          <a:xfrm>
            <a:off x="1391830" y="3204446"/>
            <a:ext cx="64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2D577F-6F5B-CC4B-B0DD-E990B1A58069}"/>
              </a:ext>
            </a:extLst>
          </p:cNvPr>
          <p:cNvSpPr txBox="1"/>
          <p:nvPr/>
        </p:nvSpPr>
        <p:spPr>
          <a:xfrm>
            <a:off x="598810" y="2128564"/>
            <a:ext cx="19420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ource Code Pro" panose="020B0509030403020204" pitchFamily="49" charset="77"/>
              </a:rPr>
              <a:t>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91374E-A4B4-8345-99D5-0EDCBF4125E6}"/>
              </a:ext>
            </a:extLst>
          </p:cNvPr>
          <p:cNvSpPr txBox="1"/>
          <p:nvPr/>
        </p:nvSpPr>
        <p:spPr>
          <a:xfrm>
            <a:off x="465292" y="5078740"/>
            <a:ext cx="341213" cy="276999"/>
          </a:xfrm>
          <a:prstGeom prst="rect">
            <a:avLst/>
          </a:prstGeom>
          <a:solidFill>
            <a:srgbClr val="292C2F">
              <a:alpha val="0"/>
            </a:srgb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ource Code Pro" panose="020B0509030403020204" pitchFamily="49" charset="77"/>
              </a:rPr>
              <a:t>14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885715-9AC0-DF4D-8092-9F336BCAA7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57" r="27676"/>
          <a:stretch/>
        </p:blipFill>
        <p:spPr>
          <a:xfrm>
            <a:off x="431799" y="1449388"/>
            <a:ext cx="8280401" cy="54086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E36BDC6-95D5-F948-8E08-4205C0952C46}"/>
              </a:ext>
            </a:extLst>
          </p:cNvPr>
          <p:cNvSpPr txBox="1"/>
          <p:nvPr/>
        </p:nvSpPr>
        <p:spPr>
          <a:xfrm>
            <a:off x="547689" y="4160044"/>
            <a:ext cx="307498" cy="276999"/>
          </a:xfrm>
          <a:prstGeom prst="rect">
            <a:avLst/>
          </a:prstGeom>
          <a:solidFill>
            <a:srgbClr val="292C2F">
              <a:alpha val="0"/>
            </a:srgbClr>
          </a:solidFill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  <a:latin typeface="Source Code Pro" panose="020B0509030403020204" pitchFamily="49" charset="77"/>
              </a:defRPr>
            </a:lvl1pPr>
          </a:lstStyle>
          <a:p>
            <a:r>
              <a:rPr lang="en-US" dirty="0"/>
              <a:t>27</a:t>
            </a:r>
          </a:p>
        </p:txBody>
      </p:sp>
      <p:sp>
        <p:nvSpPr>
          <p:cNvPr id="16" name="Left Arrow 15">
            <a:extLst>
              <a:ext uri="{FF2B5EF4-FFF2-40B4-BE49-F238E27FC236}">
                <a16:creationId xmlns:a16="http://schemas.microsoft.com/office/drawing/2014/main" id="{914B33DB-8638-BA44-B2EB-9687B9367CEB}"/>
              </a:ext>
            </a:extLst>
          </p:cNvPr>
          <p:cNvSpPr/>
          <p:nvPr/>
        </p:nvSpPr>
        <p:spPr>
          <a:xfrm>
            <a:off x="6128090" y="4160595"/>
            <a:ext cx="2700000" cy="288235"/>
          </a:xfrm>
          <a:prstGeom prst="leftArrow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07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54BA6-98FD-534C-A7EA-808419E35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re-execute it in Atom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90910-8C0D-7A42-8B70-BEB59A7AB3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spc="-10" dirty="0"/>
              <a:t>Save it as </a:t>
            </a:r>
            <a:r>
              <a:rPr lang="en-US" spc="-10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sz="2000" spc="-10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  <a:ea typeface="CMU Typewriter Text" panose="02000609000000000000" pitchFamily="49" charset="0"/>
                <a:cs typeface="CMU Typewriter Text" panose="02000609000000000000" pitchFamily="49" charset="0"/>
              </a:rPr>
              <a:t>mutex.c</a:t>
            </a:r>
            <a:r>
              <a:rPr lang="en-US" spc="-10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spc="-10" dirty="0"/>
              <a:t> and then compile it with the following command</a:t>
            </a:r>
          </a:p>
          <a:p>
            <a:pPr marL="268287" lvl="4" indent="0">
              <a:buNone/>
            </a:pP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gcc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-o mutex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mutex.c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–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pthread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–Wall</a:t>
            </a:r>
          </a:p>
          <a:p>
            <a:pPr>
              <a:spcAft>
                <a:spcPts val="600"/>
              </a:spcAft>
            </a:pPr>
            <a:r>
              <a:rPr lang="en-US" dirty="0"/>
              <a:t>What will be the result of the execution of the following command?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./mutex 1000</a:t>
            </a:r>
          </a:p>
          <a:p>
            <a:pPr>
              <a:spcAft>
                <a:spcPts val="600"/>
              </a:spcAft>
            </a:pPr>
            <a:r>
              <a:rPr lang="en-US" dirty="0"/>
              <a:t>What will be the result of the execution of the following command?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./mutex 10000  </a:t>
            </a:r>
          </a:p>
          <a:p>
            <a:pPr>
              <a:spcAft>
                <a:spcPts val="600"/>
              </a:spcAft>
            </a:pPr>
            <a:r>
              <a:rPr lang="en-US" dirty="0"/>
              <a:t>Run it again…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./mutex 10000</a:t>
            </a:r>
          </a:p>
          <a:p>
            <a:pPr>
              <a:spcAft>
                <a:spcPts val="600"/>
              </a:spcAft>
            </a:pPr>
            <a:r>
              <a:rPr lang="en-US" dirty="0"/>
              <a:t>And again…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./mutex 10000</a:t>
            </a:r>
          </a:p>
          <a:p>
            <a:pPr marL="266612" lvl="4" indent="-266612">
              <a:lnSpc>
                <a:spcPct val="110000"/>
              </a:lnSpc>
              <a:spcBef>
                <a:spcPts val="18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sz="2400" dirty="0">
                <a:latin typeface="+mn-lt"/>
                <a:ea typeface="Roboto Condensed Light" charset="0"/>
              </a:rPr>
              <a:t>Did it work now?</a:t>
            </a:r>
          </a:p>
          <a:p>
            <a:pPr marL="268287" lvl="4" indent="0">
              <a:buNone/>
            </a:pPr>
            <a:endParaRPr lang="en-US" sz="2400" dirty="0">
              <a:latin typeface="+mn-lt"/>
              <a:ea typeface="Roboto Condensed Light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C9CEFC-FF71-044D-AF96-B5D67B9334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954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1" y="1449387"/>
            <a:ext cx="8280400" cy="2700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What is </a:t>
            </a:r>
            <a:br>
              <a:rPr lang="en-US" dirty="0"/>
            </a:br>
            <a:r>
              <a:rPr lang="en-US" dirty="0"/>
              <a:t>Persistence?</a:t>
            </a:r>
          </a:p>
        </p:txBody>
      </p:sp>
    </p:spTree>
    <p:extLst>
      <p:ext uri="{BB962C8B-B14F-4D97-AF65-F5344CB8AC3E}">
        <p14:creationId xmlns:p14="http://schemas.microsoft.com/office/powerpoint/2010/main" val="67792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this program do?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1FE5F12-F0FB-4645-8E63-29D75C8D40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9E0113-D6AC-5140-A061-A398D896F4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96"/>
          <a:stretch/>
        </p:blipFill>
        <p:spPr>
          <a:xfrm>
            <a:off x="431803" y="1462204"/>
            <a:ext cx="8280398" cy="445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2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this program do?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1FE5F12-F0FB-4645-8E63-29D75C8D40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456E31-12A0-E84C-B225-958D0F806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1462203"/>
            <a:ext cx="8273078" cy="513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732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54BA6-98FD-534C-A7EA-808419E35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Let's execute it in Atom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90910-8C0D-7A42-8B70-BEB59A7AB3E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pc="-10" dirty="0"/>
              <a:t>Save it as </a:t>
            </a:r>
            <a:r>
              <a:rPr lang="en-US" spc="-10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sz="2000" spc="-10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  <a:ea typeface="CMU Typewriter Text" panose="02000609000000000000" pitchFamily="49" charset="0"/>
                <a:cs typeface="CMU Typewriter Text" panose="02000609000000000000" pitchFamily="49" charset="0"/>
              </a:rPr>
              <a:t>io.c</a:t>
            </a:r>
            <a:r>
              <a:rPr lang="en-US" spc="-10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spc="-10" dirty="0"/>
              <a:t> and then compile it with the following command</a:t>
            </a:r>
          </a:p>
          <a:p>
            <a:pPr marL="268287" lvl="4" indent="0">
              <a:buNone/>
            </a:pP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gcc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-o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io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io.c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 –Wall</a:t>
            </a:r>
          </a:p>
          <a:p>
            <a:pPr>
              <a:spcAft>
                <a:spcPts val="600"/>
              </a:spcAft>
            </a:pPr>
            <a:r>
              <a:rPr lang="en-US" dirty="0"/>
              <a:t>What will be the result of the execution of the following command?</a:t>
            </a:r>
          </a:p>
          <a:p>
            <a:pPr marL="268287" lvl="4" indent="0">
              <a:buNone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./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  <a:latin typeface="Source Code Pro" panose="020B0509030403020204" pitchFamily="49" charset="77"/>
              </a:rPr>
              <a:t>io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  <a:latin typeface="Source Code Pro" panose="020B0509030403020204" pitchFamily="49" charset="77"/>
            </a:endParaRPr>
          </a:p>
          <a:p>
            <a:r>
              <a:rPr lang="en-US" dirty="0"/>
              <a:t>Did it give the answers you expected? Can you say why?</a:t>
            </a:r>
          </a:p>
          <a:p>
            <a:r>
              <a:rPr lang="en-US" dirty="0"/>
              <a:t>What have you observed? What have you learned?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C9CEFC-FF71-044D-AF96-B5D67B9334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48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7792F1-B19E-A142-9443-DE8613931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Points to ponder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458D37-953F-2348-96D7-0AE67E6B42A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For how long will the file exist?</a:t>
            </a:r>
          </a:p>
          <a:p>
            <a:r>
              <a:rPr lang="en-US" dirty="0"/>
              <a:t>Who can read, modify or delete the file?</a:t>
            </a:r>
          </a:p>
          <a:p>
            <a:r>
              <a:rPr lang="en-US" dirty="0"/>
              <a:t>Where on the disk is the file?</a:t>
            </a:r>
          </a:p>
          <a:p>
            <a:r>
              <a:rPr lang="en-US" dirty="0"/>
              <a:t>Where is the disk that contains the file?</a:t>
            </a:r>
          </a:p>
          <a:p>
            <a:r>
              <a:rPr lang="en-US" dirty="0"/>
              <a:t>Is the file really on a disk?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E24B96-E850-F848-8EEA-F5C33B2C66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04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7792F1-B19E-A142-9443-DE8613931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Points to ponder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458D37-953F-2348-96D7-0AE67E6B42A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file system is the part of the OS in charge of managing persistent data.</a:t>
            </a:r>
          </a:p>
          <a:p>
            <a:r>
              <a:rPr lang="en-US" dirty="0"/>
              <a:t>What techniques are needed to do so correctly? </a:t>
            </a:r>
          </a:p>
          <a:p>
            <a:r>
              <a:rPr lang="en-US" dirty="0"/>
              <a:t>What mechanisms and policies are required to do so with high performance? </a:t>
            </a:r>
          </a:p>
          <a:p>
            <a:r>
              <a:rPr lang="en-US" dirty="0"/>
              <a:t>How is reliability achieved, in the face of failures in hardware and software?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8F7442-16CD-C84D-997E-15A3CB599A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0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80000">
            <a:off x="-265624" y="-168183"/>
            <a:ext cx="9522729" cy="717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22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D3CB082-6A60-1045-8F6E-B860BDB7C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 processor work?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11FBB7-3260-C442-A522-E44D36EA2F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38C644-76CF-8142-9266-B5ECDF0879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55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playback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7796" t="1253" r="7793" b="885"/>
          <a:stretch/>
        </p:blipFill>
        <p:spPr>
          <a:xfrm>
            <a:off x="1202602" y="1146580"/>
            <a:ext cx="6646509" cy="4315271"/>
          </a:xfrm>
          <a:prstGeom prst="rect">
            <a:avLst/>
          </a:prstGeom>
        </p:spPr>
      </p:pic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480000">
            <a:off x="-265624" y="-168183"/>
            <a:ext cx="9522729" cy="717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3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5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259644"/>
              </p:ext>
            </p:extLst>
          </p:nvPr>
        </p:nvGraphicFramePr>
        <p:xfrm>
          <a:off x="431799" y="1395693"/>
          <a:ext cx="8279126" cy="5092437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213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93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93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93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93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0939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939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0939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68023">
                <a:tc rowSpan="2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1950</a:t>
                      </a:r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1960</a:t>
                      </a:r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1970</a:t>
                      </a:r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1980</a:t>
                      </a:r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1990</a:t>
                      </a:r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2000</a:t>
                      </a:r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2010</a:t>
                      </a:r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023">
                <a:tc v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80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mainframes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8023">
                <a:tc rowSpan="2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8023">
                <a:tc v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80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minicomputers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8023">
                <a:tc rowSpan="2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8023">
                <a:tc v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80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desktops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8023">
                <a:tc rowSpan="2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8023">
                <a:tc v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80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handhelds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8023">
                <a:tc rowSpan="2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68023">
                <a:tc v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680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smartphones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68023">
                <a:tc rowSpan="2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B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68023">
                <a:tc v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680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wearables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038781"/>
                  </a:ext>
                </a:extLst>
              </a:tr>
              <a:tr h="268023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5555130"/>
                  </a:ext>
                </a:extLst>
              </a:tr>
            </a:tbl>
          </a:graphicData>
        </a:graphic>
      </p:graphicFrame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Migration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OS </a:t>
            </a:r>
            <a:r>
              <a:rPr lang="pt-BR" dirty="0" err="1"/>
              <a:t>concepts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features</a:t>
            </a:r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Can computers become smaller?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69813" y="1897469"/>
            <a:ext cx="768159" cy="307777"/>
          </a:xfrm>
          <a:prstGeom prst="rect">
            <a:avLst/>
          </a:prstGeom>
          <a:solidFill>
            <a:schemeClr val="tx2"/>
          </a:solidFill>
        </p:spPr>
        <p:txBody>
          <a:bodyPr wrap="none" rtlCol="0" anchor="ctr" anchorCtr="1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SemiCondensed" charset="0"/>
              </a:rPr>
              <a:t>MULTICS</a:t>
            </a:r>
            <a:endParaRPr 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yriad Pro Light SemiCondensed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07422" y="2707570"/>
            <a:ext cx="516488" cy="307777"/>
          </a:xfrm>
          <a:prstGeom prst="rect">
            <a:avLst/>
          </a:prstGeom>
          <a:solidFill>
            <a:schemeClr val="tx2"/>
          </a:solidFill>
        </p:spPr>
        <p:txBody>
          <a:bodyPr wrap="none" rtlCol="0" anchor="ctr" anchorCtr="1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SemiCondensed" charset="0"/>
              </a:rPr>
              <a:t>UNIX</a:t>
            </a:r>
            <a:endParaRPr 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yriad Pro Light SemiCondensed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412494" y="3510504"/>
            <a:ext cx="516488" cy="307777"/>
          </a:xfrm>
          <a:prstGeom prst="rect">
            <a:avLst/>
          </a:prstGeom>
          <a:solidFill>
            <a:schemeClr val="tx2"/>
          </a:solidFill>
        </p:spPr>
        <p:txBody>
          <a:bodyPr wrap="none" rtlCol="0" anchor="ctr" anchorCtr="1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SemiCondensed" charset="0"/>
              </a:rPr>
              <a:t>UNIX</a:t>
            </a:r>
            <a:endParaRPr 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yriad Pro Light SemiCondense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32400" y="4314845"/>
            <a:ext cx="516488" cy="307777"/>
          </a:xfrm>
          <a:prstGeom prst="rect">
            <a:avLst/>
          </a:prstGeom>
          <a:solidFill>
            <a:schemeClr val="tx2"/>
          </a:solidFill>
        </p:spPr>
        <p:txBody>
          <a:bodyPr wrap="none" rtlCol="0" anchor="ctr" anchorCtr="1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SemiCondensed" charset="0"/>
              </a:rPr>
              <a:t>UNIX</a:t>
            </a:r>
            <a:endParaRPr 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yriad Pro Light SemiCondensed" charset="0"/>
            </a:endParaRPr>
          </a:p>
        </p:txBody>
      </p:sp>
      <p:cxnSp>
        <p:nvCxnSpPr>
          <p:cNvPr id="19" name="Curved Connector 18"/>
          <p:cNvCxnSpPr>
            <a:stCxn id="8" idx="2"/>
            <a:endCxn id="9" idx="0"/>
          </p:cNvCxnSpPr>
          <p:nvPr/>
        </p:nvCxnSpPr>
        <p:spPr bwMode="auto">
          <a:xfrm rot="16200000" flipH="1">
            <a:off x="3908617" y="1950521"/>
            <a:ext cx="502324" cy="1011773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31750" cap="flat" cmpd="sng" algn="ctr">
            <a:solidFill>
              <a:schemeClr val="bg1">
                <a:lumMod val="50000"/>
              </a:schemeClr>
            </a:solidFill>
            <a:prstDash val="sysDot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2" name="Curved Connector 21"/>
          <p:cNvCxnSpPr>
            <a:stCxn id="9" idx="2"/>
            <a:endCxn id="10" idx="0"/>
          </p:cNvCxnSpPr>
          <p:nvPr/>
        </p:nvCxnSpPr>
        <p:spPr bwMode="auto">
          <a:xfrm rot="16200000" flipH="1">
            <a:off x="4920624" y="2760389"/>
            <a:ext cx="495157" cy="1005072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31750" cap="flat" cmpd="sng" algn="ctr">
            <a:solidFill>
              <a:schemeClr val="bg1">
                <a:lumMod val="50000"/>
              </a:schemeClr>
            </a:solidFill>
            <a:prstDash val="sysDot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5" name="Curved Connector 24"/>
          <p:cNvCxnSpPr>
            <a:stCxn id="10" idx="2"/>
            <a:endCxn id="11" idx="0"/>
          </p:cNvCxnSpPr>
          <p:nvPr/>
        </p:nvCxnSpPr>
        <p:spPr bwMode="auto">
          <a:xfrm rot="16200000" flipH="1">
            <a:off x="5932409" y="3556610"/>
            <a:ext cx="496564" cy="1019906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31750" cap="flat" cmpd="sng" algn="ctr">
            <a:solidFill>
              <a:schemeClr val="bg1">
                <a:lumMod val="50000"/>
              </a:schemeClr>
            </a:solidFill>
            <a:prstDash val="sysDot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2" name="Curved Connector 11"/>
          <p:cNvCxnSpPr>
            <a:stCxn id="11" idx="2"/>
            <a:endCxn id="26" idx="0"/>
          </p:cNvCxnSpPr>
          <p:nvPr/>
        </p:nvCxnSpPr>
        <p:spPr bwMode="auto">
          <a:xfrm rot="16200000" flipH="1">
            <a:off x="6941786" y="4371480"/>
            <a:ext cx="507446" cy="1009730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31750" cap="flat" cmpd="sng" algn="ctr">
            <a:solidFill>
              <a:schemeClr val="bg1">
                <a:lumMod val="50000"/>
              </a:schemeClr>
            </a:solidFill>
            <a:prstDash val="sysDot"/>
            <a:round/>
            <a:headEnd type="none" w="med" len="med"/>
            <a:tailEnd type="triangle" w="med" len="med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7442130" y="5130068"/>
            <a:ext cx="516488" cy="307777"/>
          </a:xfrm>
          <a:prstGeom prst="rect">
            <a:avLst/>
          </a:prstGeom>
          <a:solidFill>
            <a:schemeClr val="tx2"/>
          </a:solidFill>
        </p:spPr>
        <p:txBody>
          <a:bodyPr wrap="none" rtlCol="0" anchor="ctr" anchorCtr="1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SemiCondensed" charset="0"/>
              </a:rPr>
              <a:t>UNIX</a:t>
            </a:r>
            <a:endParaRPr 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yriad Pro Light SemiCondensed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452682" y="5913900"/>
            <a:ext cx="516488" cy="307777"/>
          </a:xfrm>
          <a:prstGeom prst="rect">
            <a:avLst/>
          </a:prstGeom>
          <a:solidFill>
            <a:schemeClr val="tx2"/>
          </a:solidFill>
        </p:spPr>
        <p:txBody>
          <a:bodyPr wrap="none" rtlCol="0" anchor="ctr" anchorCtr="1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SemiCondensed" charset="0"/>
              </a:rPr>
              <a:t>UNIX</a:t>
            </a:r>
            <a:endParaRPr 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yriad Pro Light SemiCondensed" charset="0"/>
            </a:endParaRPr>
          </a:p>
        </p:txBody>
      </p:sp>
      <p:cxnSp>
        <p:nvCxnSpPr>
          <p:cNvPr id="30" name="Curved Connector 29"/>
          <p:cNvCxnSpPr>
            <a:stCxn id="26" idx="2"/>
            <a:endCxn id="27" idx="0"/>
          </p:cNvCxnSpPr>
          <p:nvPr/>
        </p:nvCxnSpPr>
        <p:spPr bwMode="auto">
          <a:xfrm rot="16200000" flipH="1">
            <a:off x="7967623" y="5170596"/>
            <a:ext cx="476055" cy="1010552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31750" cap="flat" cmpd="sng" algn="ctr">
            <a:solidFill>
              <a:schemeClr val="bg1">
                <a:lumMod val="50000"/>
              </a:schemeClr>
            </a:solidFill>
            <a:prstDash val="sysDot"/>
            <a:round/>
            <a:headEnd type="none" w="med" len="med"/>
            <a:tailEnd type="triangl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/>
          <p:cNvSpPr/>
          <p:nvPr/>
        </p:nvSpPr>
        <p:spPr>
          <a:xfrm>
            <a:off x="4729255" y="1430037"/>
            <a:ext cx="712788" cy="478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4079029" y="1529697"/>
            <a:ext cx="2052000" cy="2452349"/>
            <a:chOff x="4079029" y="1529697"/>
            <a:chExt cx="2052000" cy="2452349"/>
          </a:xfrm>
        </p:grpSpPr>
        <p:sp>
          <p:nvSpPr>
            <p:cNvPr id="29" name="Retângulo 4"/>
            <p:cNvSpPr/>
            <p:nvPr/>
          </p:nvSpPr>
          <p:spPr>
            <a:xfrm>
              <a:off x="4079029" y="1930046"/>
              <a:ext cx="2052000" cy="2052000"/>
            </a:xfrm>
            <a:prstGeom prst="rect">
              <a:avLst/>
            </a:prstGeom>
            <a:solidFill>
              <a:srgbClr val="CDCDCD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798" name="Oval 6"/>
            <p:cNvSpPr>
              <a:spLocks noChangeArrowheads="1"/>
            </p:cNvSpPr>
            <p:nvPr/>
          </p:nvSpPr>
          <p:spPr bwMode="auto">
            <a:xfrm>
              <a:off x="4592794" y="1529697"/>
              <a:ext cx="985710" cy="533400"/>
            </a:xfrm>
            <a:prstGeom prst="ellipse">
              <a:avLst/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/>
              <a:r>
                <a:rPr lang="en-US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Processor</a:t>
              </a:r>
              <a:endPara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26" name="Retângulo 25"/>
          <p:cNvSpPr/>
          <p:nvPr/>
        </p:nvSpPr>
        <p:spPr>
          <a:xfrm>
            <a:off x="7454753" y="1413708"/>
            <a:ext cx="1262302" cy="478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tângulo 26"/>
          <p:cNvSpPr/>
          <p:nvPr/>
        </p:nvSpPr>
        <p:spPr>
          <a:xfrm>
            <a:off x="4613802" y="4112767"/>
            <a:ext cx="1262302" cy="3956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tângulo 6"/>
          <p:cNvSpPr/>
          <p:nvPr/>
        </p:nvSpPr>
        <p:spPr>
          <a:xfrm>
            <a:off x="6405655" y="1922146"/>
            <a:ext cx="712788" cy="478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796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-150" dirty="0"/>
              <a:t>Top-level view of the main computer components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a computer?</a:t>
            </a:r>
          </a:p>
        </p:txBody>
      </p:sp>
      <p:sp>
        <p:nvSpPr>
          <p:cNvPr id="289802" name="Text Box 10"/>
          <p:cNvSpPr txBox="1">
            <a:spLocks noChangeArrowheads="1"/>
          </p:cNvSpPr>
          <p:nvPr/>
        </p:nvSpPr>
        <p:spPr bwMode="auto">
          <a:xfrm>
            <a:off x="451519" y="1935625"/>
            <a:ext cx="3130349" cy="307777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tIns="0" bIns="0">
            <a:spAutoFit/>
          </a:bodyPr>
          <a:lstStyle/>
          <a:p>
            <a:pPr algn="l" eaLnBrk="1" hangingPunct="1"/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Basic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elements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Times New Roman" pitchFamily="18" charset="0"/>
            </a:endParaRPr>
          </a:p>
        </p:txBody>
      </p:sp>
      <p:sp>
        <p:nvSpPr>
          <p:cNvPr id="289803" name="Text Box 11"/>
          <p:cNvSpPr txBox="1">
            <a:spLocks noChangeArrowheads="1"/>
          </p:cNvSpPr>
          <p:nvPr/>
        </p:nvSpPr>
        <p:spPr bwMode="auto">
          <a:xfrm>
            <a:off x="451520" y="2871066"/>
            <a:ext cx="3130348" cy="276999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tIns="0" bIns="0">
            <a:spAutoFit/>
          </a:bodyPr>
          <a:lstStyle/>
          <a:p>
            <a:pPr algn="l" eaLnBrk="1" hangingPunct="1">
              <a:lnSpc>
                <a:spcPct val="90000"/>
              </a:lnSpc>
            </a:pP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User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accessible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registers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Times New Roman" pitchFamily="18" charset="0"/>
            </a:endParaRPr>
          </a:p>
        </p:txBody>
      </p:sp>
      <p:sp>
        <p:nvSpPr>
          <p:cNvPr id="289804" name="Text Box 12"/>
          <p:cNvSpPr txBox="1">
            <a:spLocks noChangeArrowheads="1"/>
          </p:cNvSpPr>
          <p:nvPr/>
        </p:nvSpPr>
        <p:spPr bwMode="auto">
          <a:xfrm>
            <a:off x="451520" y="2403346"/>
            <a:ext cx="3130348" cy="30777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tIns="0" bIns="0">
            <a:spAutoFit/>
          </a:bodyPr>
          <a:lstStyle/>
          <a:p>
            <a:pPr algn="l" eaLnBrk="1" hangingPunct="1"/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Control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and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state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 pitchFamily="18" charset="0"/>
              </a:rPr>
              <a:t>registers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Times New Roman" pitchFamily="18" charset="0"/>
            </a:endParaRPr>
          </a:p>
        </p:txBody>
      </p:sp>
      <p:sp>
        <p:nvSpPr>
          <p:cNvPr id="289805" name="Rectangle 13"/>
          <p:cNvSpPr>
            <a:spLocks noChangeArrowheads="1"/>
          </p:cNvSpPr>
          <p:nvPr/>
        </p:nvSpPr>
        <p:spPr bwMode="auto">
          <a:xfrm>
            <a:off x="4241941" y="2256866"/>
            <a:ext cx="720000" cy="28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PC</a:t>
            </a:r>
          </a:p>
        </p:txBody>
      </p:sp>
      <p:sp>
        <p:nvSpPr>
          <p:cNvPr id="289806" name="Rectangle 14"/>
          <p:cNvSpPr>
            <a:spLocks noChangeArrowheads="1"/>
          </p:cNvSpPr>
          <p:nvPr/>
        </p:nvSpPr>
        <p:spPr bwMode="auto">
          <a:xfrm>
            <a:off x="5239871" y="2256866"/>
            <a:ext cx="720000" cy="288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</a:t>
            </a:r>
          </a:p>
        </p:txBody>
      </p:sp>
      <p:sp>
        <p:nvSpPr>
          <p:cNvPr id="15" name="Rectangle 13"/>
          <p:cNvSpPr>
            <a:spLocks noChangeArrowheads="1"/>
          </p:cNvSpPr>
          <p:nvPr/>
        </p:nvSpPr>
        <p:spPr bwMode="auto">
          <a:xfrm>
            <a:off x="4241941" y="2689079"/>
            <a:ext cx="720000" cy="28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IR</a:t>
            </a:r>
          </a:p>
        </p:txBody>
      </p:sp>
      <p:sp>
        <p:nvSpPr>
          <p:cNvPr id="17" name="Rectangle 14"/>
          <p:cNvSpPr>
            <a:spLocks noChangeArrowheads="1"/>
          </p:cNvSpPr>
          <p:nvPr/>
        </p:nvSpPr>
        <p:spPr bwMode="auto">
          <a:xfrm>
            <a:off x="5239871" y="2689079"/>
            <a:ext cx="720000" cy="288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MBR</a:t>
            </a:r>
          </a:p>
        </p:txBody>
      </p:sp>
      <p:sp>
        <p:nvSpPr>
          <p:cNvPr id="18" name="Rectangle 14"/>
          <p:cNvSpPr>
            <a:spLocks noChangeArrowheads="1"/>
          </p:cNvSpPr>
          <p:nvPr/>
        </p:nvSpPr>
        <p:spPr bwMode="auto">
          <a:xfrm>
            <a:off x="5239871" y="3121292"/>
            <a:ext cx="720000" cy="288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I/O AR</a:t>
            </a:r>
          </a:p>
        </p:txBody>
      </p:sp>
      <p:sp>
        <p:nvSpPr>
          <p:cNvPr id="19" name="Rectangle 14"/>
          <p:cNvSpPr>
            <a:spLocks noChangeArrowheads="1"/>
          </p:cNvSpPr>
          <p:nvPr/>
        </p:nvSpPr>
        <p:spPr bwMode="auto">
          <a:xfrm>
            <a:off x="5239871" y="3553505"/>
            <a:ext cx="720000" cy="288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I/O BR</a:t>
            </a:r>
          </a:p>
        </p:txBody>
      </p:sp>
      <p:grpSp>
        <p:nvGrpSpPr>
          <p:cNvPr id="6" name="Grupo 5"/>
          <p:cNvGrpSpPr/>
          <p:nvPr/>
        </p:nvGrpSpPr>
        <p:grpSpPr>
          <a:xfrm>
            <a:off x="4198237" y="3327759"/>
            <a:ext cx="936000" cy="487007"/>
            <a:chOff x="3812382" y="3703062"/>
            <a:chExt cx="936000" cy="487007"/>
          </a:xfrm>
        </p:grpSpPr>
        <p:sp>
          <p:nvSpPr>
            <p:cNvPr id="3" name="Triângulo isósceles 2"/>
            <p:cNvSpPr>
              <a:spLocks noChangeAspect="1"/>
            </p:cNvSpPr>
            <p:nvPr/>
          </p:nvSpPr>
          <p:spPr>
            <a:xfrm flipV="1">
              <a:off x="3812382" y="3703062"/>
              <a:ext cx="936000" cy="445905"/>
            </a:xfrm>
            <a:custGeom>
              <a:avLst/>
              <a:gdLst/>
              <a:ahLst/>
              <a:cxnLst/>
              <a:rect l="l" t="t" r="r" b="b"/>
              <a:pathLst>
                <a:path w="868158" h="413586">
                  <a:moveTo>
                    <a:pt x="0" y="413586"/>
                  </a:moveTo>
                  <a:lnTo>
                    <a:pt x="344066" y="413586"/>
                  </a:lnTo>
                  <a:lnTo>
                    <a:pt x="434078" y="269586"/>
                  </a:lnTo>
                  <a:lnTo>
                    <a:pt x="524090" y="413586"/>
                  </a:lnTo>
                  <a:lnTo>
                    <a:pt x="868158" y="413586"/>
                  </a:lnTo>
                  <a:lnTo>
                    <a:pt x="686222" y="0"/>
                  </a:lnTo>
                  <a:lnTo>
                    <a:pt x="181936" y="0"/>
                  </a:lnTo>
                  <a:close/>
                </a:path>
              </a:pathLst>
            </a:cu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CaixaDeTexto 3"/>
            <p:cNvSpPr txBox="1"/>
            <p:nvPr/>
          </p:nvSpPr>
          <p:spPr>
            <a:xfrm>
              <a:off x="3912332" y="3820737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75000"/>
                </a:lnSpc>
              </a:pPr>
              <a:r>
                <a:rPr lang="en-US" sz="1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yriad Pro Light SemiCondensed" charset="0"/>
                </a:rPr>
                <a:t>Execution</a:t>
              </a:r>
              <a:br>
                <a:rPr lang="en-US" sz="1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yriad Pro Light SemiCondensed" charset="0"/>
                </a:rPr>
              </a:br>
              <a:r>
                <a:rPr lang="en-US" sz="1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yriad Pro Light SemiCondensed" charset="0"/>
                </a:rPr>
                <a:t>unit</a:t>
              </a:r>
            </a:p>
          </p:txBody>
        </p:sp>
      </p:grpSp>
      <p:sp>
        <p:nvSpPr>
          <p:cNvPr id="2" name="CaixaDeTexto 1"/>
          <p:cNvSpPr txBox="1"/>
          <p:nvPr/>
        </p:nvSpPr>
        <p:spPr>
          <a:xfrm>
            <a:off x="329363" y="4337856"/>
            <a:ext cx="39611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tabLst>
                <a:tab pos="720725" algn="l"/>
              </a:tabLst>
            </a:pPr>
            <a:r>
              <a:rPr lang="en-US" dirty="0">
                <a:latin typeface="+mn-lt"/>
              </a:rPr>
              <a:t>PC	= Program counter</a:t>
            </a:r>
          </a:p>
          <a:p>
            <a:pPr algn="l">
              <a:tabLst>
                <a:tab pos="720725" algn="l"/>
              </a:tabLst>
            </a:pPr>
            <a:r>
              <a:rPr lang="en-US" dirty="0">
                <a:latin typeface="+mn-lt"/>
              </a:rPr>
              <a:t>IR	= Instruction register</a:t>
            </a:r>
          </a:p>
          <a:p>
            <a:pPr algn="l">
              <a:tabLst>
                <a:tab pos="720725" algn="l"/>
              </a:tabLst>
            </a:pPr>
            <a:r>
              <a:rPr lang="en-US" dirty="0">
                <a:latin typeface="+mn-lt"/>
              </a:rPr>
              <a:t>MAR	= Memory address register</a:t>
            </a:r>
          </a:p>
          <a:p>
            <a:pPr algn="l">
              <a:tabLst>
                <a:tab pos="720725" algn="l"/>
              </a:tabLst>
            </a:pPr>
            <a:r>
              <a:rPr lang="en-US" dirty="0">
                <a:latin typeface="+mn-lt"/>
              </a:rPr>
              <a:t>MBR	= Memory buffer register</a:t>
            </a:r>
          </a:p>
          <a:p>
            <a:pPr algn="l">
              <a:tabLst>
                <a:tab pos="720725" algn="l"/>
              </a:tabLst>
            </a:pPr>
            <a:r>
              <a:rPr lang="en-US" dirty="0">
                <a:latin typeface="+mn-lt"/>
              </a:rPr>
              <a:t>I/O AR	= Input/output address register</a:t>
            </a:r>
          </a:p>
          <a:p>
            <a:pPr algn="l">
              <a:tabLst>
                <a:tab pos="720725" algn="l"/>
              </a:tabLst>
            </a:pPr>
            <a:r>
              <a:rPr lang="en-US" dirty="0">
                <a:latin typeface="+mn-lt"/>
              </a:rPr>
              <a:t>I/O BR	= Input/output buffer register</a:t>
            </a:r>
          </a:p>
        </p:txBody>
      </p:sp>
      <p:sp>
        <p:nvSpPr>
          <p:cNvPr id="9" name="Rectangle 8"/>
          <p:cNvSpPr/>
          <p:nvPr/>
        </p:nvSpPr>
        <p:spPr>
          <a:xfrm>
            <a:off x="6494850" y="2248377"/>
            <a:ext cx="536556" cy="139018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6063656" y="1922146"/>
            <a:ext cx="1406802" cy="3294479"/>
            <a:chOff x="6063656" y="1922146"/>
            <a:chExt cx="1406802" cy="3294479"/>
          </a:xfrm>
        </p:grpSpPr>
        <p:pic>
          <p:nvPicPr>
            <p:cNvPr id="28" name="Picture 27"/>
            <p:cNvPicPr>
              <a:picLocks noChangeAspect="1" noChangeArrowheads="1"/>
            </p:cNvPicPr>
            <p:nvPr/>
          </p:nvPicPr>
          <p:blipFill>
            <a:blip r:embed="rId3" cstate="print"/>
            <a:srcRect l="40155" t="15187" r="32695" b="25460"/>
            <a:stretch>
              <a:fillRect/>
            </a:stretch>
          </p:blipFill>
          <p:spPr bwMode="auto">
            <a:xfrm>
              <a:off x="6063656" y="2260838"/>
              <a:ext cx="1406802" cy="2955787"/>
            </a:xfrm>
            <a:custGeom>
              <a:avLst/>
              <a:gdLst>
                <a:gd name="connsiteX0" fmla="*/ 94666 w 1406802"/>
                <a:gd name="connsiteY0" fmla="*/ 0 h 2955787"/>
                <a:gd name="connsiteX1" fmla="*/ 1316127 w 1406802"/>
                <a:gd name="connsiteY1" fmla="*/ 0 h 2955787"/>
                <a:gd name="connsiteX2" fmla="*/ 1316127 w 1406802"/>
                <a:gd name="connsiteY2" fmla="*/ 2572245 h 2955787"/>
                <a:gd name="connsiteX3" fmla="*/ 1406802 w 1406802"/>
                <a:gd name="connsiteY3" fmla="*/ 2572245 h 2955787"/>
                <a:gd name="connsiteX4" fmla="*/ 1406802 w 1406802"/>
                <a:gd name="connsiteY4" fmla="*/ 2955787 h 2955787"/>
                <a:gd name="connsiteX5" fmla="*/ 0 w 1406802"/>
                <a:gd name="connsiteY5" fmla="*/ 2955787 h 2955787"/>
                <a:gd name="connsiteX6" fmla="*/ 0 w 1406802"/>
                <a:gd name="connsiteY6" fmla="*/ 2312987 h 2955787"/>
                <a:gd name="connsiteX7" fmla="*/ 94666 w 1406802"/>
                <a:gd name="connsiteY7" fmla="*/ 2312987 h 2955787"/>
                <a:gd name="connsiteX8" fmla="*/ 94666 w 1406802"/>
                <a:gd name="connsiteY8" fmla="*/ 0 h 2955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6802" h="2955787">
                  <a:moveTo>
                    <a:pt x="94666" y="0"/>
                  </a:moveTo>
                  <a:lnTo>
                    <a:pt x="1316127" y="0"/>
                  </a:lnTo>
                  <a:lnTo>
                    <a:pt x="1316127" y="2572245"/>
                  </a:lnTo>
                  <a:lnTo>
                    <a:pt x="1406802" y="2572245"/>
                  </a:lnTo>
                  <a:lnTo>
                    <a:pt x="1406802" y="2955787"/>
                  </a:lnTo>
                  <a:lnTo>
                    <a:pt x="0" y="2955787"/>
                  </a:lnTo>
                  <a:lnTo>
                    <a:pt x="0" y="2312987"/>
                  </a:lnTo>
                  <a:lnTo>
                    <a:pt x="94666" y="2312987"/>
                  </a:lnTo>
                  <a:lnTo>
                    <a:pt x="94666" y="0"/>
                  </a:lnTo>
                  <a:close/>
                </a:path>
              </a:pathLst>
            </a:cu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289799" name="Oval 7"/>
            <p:cNvSpPr>
              <a:spLocks noChangeArrowheads="1"/>
            </p:cNvSpPr>
            <p:nvPr/>
          </p:nvSpPr>
          <p:spPr bwMode="auto">
            <a:xfrm>
              <a:off x="6430939" y="1922146"/>
              <a:ext cx="838200" cy="652463"/>
            </a:xfrm>
            <a:prstGeom prst="ellipse">
              <a:avLst/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/>
              <a:r>
                <a:rPr lang="en-US" sz="1600" b="1" spc="-5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System </a:t>
              </a:r>
              <a:br>
                <a:rPr lang="en-US" sz="1600" b="1" spc="-5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sz="1600" b="1" spc="-5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Bus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232481" y="4213316"/>
            <a:ext cx="1835999" cy="1824427"/>
            <a:chOff x="4220124" y="4225673"/>
            <a:chExt cx="1835999" cy="1824427"/>
          </a:xfrm>
        </p:grpSpPr>
        <p:pic>
          <p:nvPicPr>
            <p:cNvPr id="31" name="Picture 30"/>
            <p:cNvPicPr>
              <a:picLocks noChangeAspect="1" noChangeArrowheads="1"/>
            </p:cNvPicPr>
            <p:nvPr/>
          </p:nvPicPr>
          <p:blipFill>
            <a:blip r:embed="rId3" cstate="print"/>
            <a:srcRect l="4722" t="60370" r="59845" b="8903"/>
            <a:stretch>
              <a:fillRect/>
            </a:stretch>
          </p:blipFill>
          <p:spPr bwMode="auto">
            <a:xfrm>
              <a:off x="4220124" y="4519896"/>
              <a:ext cx="1835999" cy="1530204"/>
            </a:xfrm>
            <a:custGeom>
              <a:avLst/>
              <a:gdLst>
                <a:gd name="connsiteX0" fmla="*/ 0 w 1835999"/>
                <a:gd name="connsiteY0" fmla="*/ 0 h 1530204"/>
                <a:gd name="connsiteX1" fmla="*/ 1835999 w 1835999"/>
                <a:gd name="connsiteY1" fmla="*/ 0 h 1530204"/>
                <a:gd name="connsiteX2" fmla="*/ 1835999 w 1835999"/>
                <a:gd name="connsiteY2" fmla="*/ 1530204 h 1530204"/>
                <a:gd name="connsiteX3" fmla="*/ 0 w 1835999"/>
                <a:gd name="connsiteY3" fmla="*/ 1530204 h 1530204"/>
                <a:gd name="connsiteX4" fmla="*/ 0 w 1835999"/>
                <a:gd name="connsiteY4" fmla="*/ 0 h 153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999" h="1530204">
                  <a:moveTo>
                    <a:pt x="0" y="0"/>
                  </a:moveTo>
                  <a:lnTo>
                    <a:pt x="1835999" y="0"/>
                  </a:lnTo>
                  <a:lnTo>
                    <a:pt x="1835999" y="1530204"/>
                  </a:lnTo>
                  <a:lnTo>
                    <a:pt x="0" y="1530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289800" name="Oval 8"/>
            <p:cNvSpPr>
              <a:spLocks noChangeArrowheads="1"/>
            </p:cNvSpPr>
            <p:nvPr/>
          </p:nvSpPr>
          <p:spPr bwMode="auto">
            <a:xfrm>
              <a:off x="4740118" y="4225673"/>
              <a:ext cx="846471" cy="533400"/>
            </a:xfrm>
            <a:prstGeom prst="ellipse">
              <a:avLst/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/>
              <a:r>
                <a:rPr lang="en-US" sz="1400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I/O</a:t>
              </a:r>
              <a:br>
                <a:rPr lang="en-US" sz="1400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sz="1400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Module</a:t>
              </a:r>
              <a:endPara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7366380" y="1529697"/>
            <a:ext cx="1711826" cy="3298488"/>
            <a:chOff x="7366380" y="1529697"/>
            <a:chExt cx="1711826" cy="3298488"/>
          </a:xfrm>
        </p:grpSpPr>
        <p:pic>
          <p:nvPicPr>
            <p:cNvPr id="30" name="Picture 29"/>
            <p:cNvPicPr>
              <a:picLocks noChangeAspect="1" noChangeArrowheads="1"/>
            </p:cNvPicPr>
            <p:nvPr/>
          </p:nvPicPr>
          <p:blipFill>
            <a:blip r:embed="rId3" cstate="print"/>
            <a:srcRect l="65555" t="8197" r="1408" b="33162"/>
            <a:stretch>
              <a:fillRect/>
            </a:stretch>
          </p:blipFill>
          <p:spPr bwMode="auto">
            <a:xfrm>
              <a:off x="7366380" y="1907842"/>
              <a:ext cx="1711826" cy="2920343"/>
            </a:xfrm>
            <a:custGeom>
              <a:avLst/>
              <a:gdLst>
                <a:gd name="connsiteX0" fmla="*/ 0 w 1711826"/>
                <a:gd name="connsiteY0" fmla="*/ 0 h 2920343"/>
                <a:gd name="connsiteX1" fmla="*/ 1711826 w 1711826"/>
                <a:gd name="connsiteY1" fmla="*/ 0 h 2920343"/>
                <a:gd name="connsiteX2" fmla="*/ 1711826 w 1711826"/>
                <a:gd name="connsiteY2" fmla="*/ 2920343 h 2920343"/>
                <a:gd name="connsiteX3" fmla="*/ 0 w 1711826"/>
                <a:gd name="connsiteY3" fmla="*/ 2920343 h 2920343"/>
                <a:gd name="connsiteX4" fmla="*/ 0 w 1711826"/>
                <a:gd name="connsiteY4" fmla="*/ 0 h 292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1826" h="2920343">
                  <a:moveTo>
                    <a:pt x="0" y="0"/>
                  </a:moveTo>
                  <a:lnTo>
                    <a:pt x="1711826" y="0"/>
                  </a:lnTo>
                  <a:lnTo>
                    <a:pt x="1711826" y="2920343"/>
                  </a:lnTo>
                  <a:lnTo>
                    <a:pt x="0" y="29203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289801" name="Oval 9"/>
            <p:cNvSpPr>
              <a:spLocks noChangeArrowheads="1"/>
            </p:cNvSpPr>
            <p:nvPr/>
          </p:nvSpPr>
          <p:spPr bwMode="auto">
            <a:xfrm>
              <a:off x="7610026" y="1529697"/>
              <a:ext cx="944655" cy="533400"/>
            </a:xfrm>
            <a:prstGeom prst="ellipse">
              <a:avLst/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/>
              <a:r>
                <a:rPr lang="en-US" sz="1600" b="1" spc="-5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Main</a:t>
              </a:r>
              <a:br>
                <a:rPr lang="en-US" sz="1600" b="1" spc="-5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sz="1600" b="1" spc="-5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Memory</a:t>
              </a:r>
              <a:endParaRPr lang="en-US" sz="1600" b="1" spc="-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001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9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9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9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9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9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9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796" grpId="0"/>
      <p:bldP spid="289802" grpId="0" animBg="1" autoUpdateAnimBg="0"/>
      <p:bldP spid="289803" grpId="0" animBg="1" autoUpdateAnimBg="0"/>
      <p:bldP spid="289804" grpId="0" animBg="1" autoUpdateAnimBg="0"/>
      <p:bldP spid="289805" grpId="0" animBg="1"/>
      <p:bldP spid="289806" grpId="0" animBg="1"/>
      <p:bldP spid="15" grpId="0" animBg="1"/>
      <p:bldP spid="17" grpId="0" animBg="1"/>
      <p:bldP spid="18" grpId="0" animBg="1"/>
      <p:bldP spid="19" grpId="0" animBg="1"/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n-lt"/>
              </a:rPr>
              <a:t>Programmed I/O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I/O module performs the action, not the processor</a:t>
            </a:r>
          </a:p>
          <a:p>
            <a:r>
              <a:rPr lang="en-US" dirty="0"/>
              <a:t>Sets appropriate bits in the I/O status register</a:t>
            </a:r>
          </a:p>
          <a:p>
            <a:r>
              <a:rPr lang="en-US" dirty="0"/>
              <a:t>Processor checks status until operation is complete before proceeding to the next instruction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Simple computer I/O</a:t>
            </a:r>
          </a:p>
        </p:txBody>
      </p:sp>
      <p:sp>
        <p:nvSpPr>
          <p:cNvPr id="4" name="Process 3"/>
          <p:cNvSpPr/>
          <p:nvPr/>
        </p:nvSpPr>
        <p:spPr>
          <a:xfrm>
            <a:off x="431801" y="4464503"/>
            <a:ext cx="1080476" cy="1219200"/>
          </a:xfrm>
          <a:prstGeom prst="flowChartProcess">
            <a:avLst/>
          </a:prstGeom>
          <a:solidFill>
            <a:schemeClr val="accent2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Myriad Pro Light Condensed" charset="0"/>
                <a:cs typeface="Myriad Pro Light Condensed" charset="0"/>
              </a:rPr>
              <a:t>Issue read command to I/O module</a:t>
            </a:r>
          </a:p>
        </p:txBody>
      </p:sp>
      <p:sp>
        <p:nvSpPr>
          <p:cNvPr id="8" name="Process 7"/>
          <p:cNvSpPr/>
          <p:nvPr/>
        </p:nvSpPr>
        <p:spPr>
          <a:xfrm>
            <a:off x="1756053" y="4464503"/>
            <a:ext cx="1080476" cy="1219200"/>
          </a:xfrm>
          <a:prstGeom prst="flowChartProcess">
            <a:avLst/>
          </a:prstGeom>
          <a:solidFill>
            <a:srgbClr val="D092A7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Myriad Pro Light Condensed" charset="0"/>
                <a:cs typeface="Myriad Pro Light Condensed" charset="0"/>
              </a:rPr>
              <a:t>Read status of I/O module</a:t>
            </a:r>
          </a:p>
        </p:txBody>
      </p:sp>
      <p:sp>
        <p:nvSpPr>
          <p:cNvPr id="5" name="Decision 4"/>
          <p:cNvSpPr/>
          <p:nvPr/>
        </p:nvSpPr>
        <p:spPr>
          <a:xfrm>
            <a:off x="3080305" y="4605179"/>
            <a:ext cx="1254691" cy="937847"/>
          </a:xfrm>
          <a:prstGeom prst="flowChartDecision">
            <a:avLst/>
          </a:prstGeom>
          <a:solidFill>
            <a:schemeClr val="accent2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Myriad Pro Light Condensed" charset="0"/>
                <a:cs typeface="Myriad Pro Light Condensed" charset="0"/>
              </a:rPr>
              <a:t>Ready?</a:t>
            </a:r>
          </a:p>
        </p:txBody>
      </p:sp>
      <p:sp>
        <p:nvSpPr>
          <p:cNvPr id="9" name="Process 8"/>
          <p:cNvSpPr/>
          <p:nvPr/>
        </p:nvSpPr>
        <p:spPr>
          <a:xfrm>
            <a:off x="4578772" y="4464503"/>
            <a:ext cx="1080476" cy="1219200"/>
          </a:xfrm>
          <a:prstGeom prst="flowChartProcess">
            <a:avLst/>
          </a:prstGeom>
          <a:solidFill>
            <a:srgbClr val="D092A7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Myriad Pro Light Condensed" charset="0"/>
                <a:cs typeface="Myriad Pro Light Condensed" charset="0"/>
              </a:rPr>
              <a:t>Read word from I/O module</a:t>
            </a:r>
          </a:p>
        </p:txBody>
      </p:sp>
      <p:sp>
        <p:nvSpPr>
          <p:cNvPr id="10" name="Process 9"/>
          <p:cNvSpPr/>
          <p:nvPr/>
        </p:nvSpPr>
        <p:spPr>
          <a:xfrm>
            <a:off x="5903024" y="4464503"/>
            <a:ext cx="1080476" cy="1219200"/>
          </a:xfrm>
          <a:prstGeom prst="flowChartProcess">
            <a:avLst/>
          </a:prstGeom>
          <a:solidFill>
            <a:schemeClr val="accent2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Myriad Pro Light Condensed" charset="0"/>
                <a:cs typeface="Myriad Pro Light Condensed" charset="0"/>
              </a:rPr>
              <a:t>Write word to memory</a:t>
            </a:r>
          </a:p>
        </p:txBody>
      </p:sp>
      <p:sp>
        <p:nvSpPr>
          <p:cNvPr id="11" name="Decision 10"/>
          <p:cNvSpPr/>
          <p:nvPr/>
        </p:nvSpPr>
        <p:spPr>
          <a:xfrm>
            <a:off x="7227276" y="4605179"/>
            <a:ext cx="1103144" cy="937847"/>
          </a:xfrm>
          <a:prstGeom prst="flowChartDecision">
            <a:avLst/>
          </a:prstGeom>
          <a:solidFill>
            <a:schemeClr val="accent2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Myriad Pro Light Condensed" charset="0"/>
                <a:cs typeface="Myriad Pro Light Condensed" charset="0"/>
              </a:rPr>
              <a:t>Done?</a:t>
            </a:r>
          </a:p>
        </p:txBody>
      </p:sp>
      <p:cxnSp>
        <p:nvCxnSpPr>
          <p:cNvPr id="12" name="Straight Arrow Connector 11"/>
          <p:cNvCxnSpPr>
            <a:stCxn id="4" idx="3"/>
            <a:endCxn id="8" idx="1"/>
          </p:cNvCxnSpPr>
          <p:nvPr/>
        </p:nvCxnSpPr>
        <p:spPr>
          <a:xfrm>
            <a:off x="1512277" y="5074103"/>
            <a:ext cx="243776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3"/>
            <a:endCxn id="5" idx="1"/>
          </p:cNvCxnSpPr>
          <p:nvPr/>
        </p:nvCxnSpPr>
        <p:spPr>
          <a:xfrm>
            <a:off x="2836529" y="5074103"/>
            <a:ext cx="243776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3"/>
            <a:endCxn id="9" idx="1"/>
          </p:cNvCxnSpPr>
          <p:nvPr/>
        </p:nvCxnSpPr>
        <p:spPr>
          <a:xfrm>
            <a:off x="4334996" y="5074103"/>
            <a:ext cx="243776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9" idx="3"/>
            <a:endCxn id="10" idx="1"/>
          </p:cNvCxnSpPr>
          <p:nvPr/>
        </p:nvCxnSpPr>
        <p:spPr>
          <a:xfrm>
            <a:off x="5659248" y="5074103"/>
            <a:ext cx="243776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3"/>
            <a:endCxn id="11" idx="1"/>
          </p:cNvCxnSpPr>
          <p:nvPr/>
        </p:nvCxnSpPr>
        <p:spPr>
          <a:xfrm>
            <a:off x="6983500" y="5074103"/>
            <a:ext cx="243776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199329" y="4641875"/>
            <a:ext cx="4683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n-lt"/>
                <a:ea typeface="Myriad Pro Light Condensed" charset="0"/>
                <a:cs typeface="Myriad Pro Light Condensed" charset="0"/>
              </a:rPr>
              <a:t>Yes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698249" y="5531302"/>
            <a:ext cx="413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n-lt"/>
                <a:ea typeface="Myriad Pro Light Condensed" charset="0"/>
                <a:cs typeface="Myriad Pro Light Condensed" charset="0"/>
              </a:rPr>
              <a:t>No</a:t>
            </a:r>
          </a:p>
        </p:txBody>
      </p:sp>
      <p:cxnSp>
        <p:nvCxnSpPr>
          <p:cNvPr id="29" name="Elbow Connector 28"/>
          <p:cNvCxnSpPr>
            <a:stCxn id="5" idx="2"/>
            <a:endCxn id="8" idx="2"/>
          </p:cNvCxnSpPr>
          <p:nvPr/>
        </p:nvCxnSpPr>
        <p:spPr>
          <a:xfrm rot="5400000">
            <a:off x="2931633" y="4907684"/>
            <a:ext cx="140677" cy="1411360"/>
          </a:xfrm>
          <a:prstGeom prst="bentConnector3">
            <a:avLst>
              <a:gd name="adj1" fmla="val 262500"/>
            </a:avLst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943776" y="5519579"/>
            <a:ext cx="413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n-lt"/>
                <a:ea typeface="Myriad Pro Light Condensed" charset="0"/>
                <a:cs typeface="Myriad Pro Light Condensed" charset="0"/>
              </a:rPr>
              <a:t>No</a:t>
            </a:r>
          </a:p>
        </p:txBody>
      </p:sp>
      <p:cxnSp>
        <p:nvCxnSpPr>
          <p:cNvPr id="34" name="Elbow Connector 33"/>
          <p:cNvCxnSpPr>
            <a:stCxn id="11" idx="2"/>
            <a:endCxn id="4" idx="2"/>
          </p:cNvCxnSpPr>
          <p:nvPr/>
        </p:nvCxnSpPr>
        <p:spPr>
          <a:xfrm rot="5400000">
            <a:off x="4305106" y="2209960"/>
            <a:ext cx="140677" cy="6806809"/>
          </a:xfrm>
          <a:prstGeom prst="bentConnector3">
            <a:avLst>
              <a:gd name="adj1" fmla="val 487500"/>
            </a:avLst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431801" y="3805411"/>
            <a:ext cx="5227448" cy="48628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defTabSz="914118">
              <a:lnSpc>
                <a:spcPct val="80000"/>
              </a:lnSpc>
              <a:spcBef>
                <a:spcPct val="0"/>
              </a:spcBef>
            </a:pPr>
            <a:r>
              <a:rPr lang="en-US" sz="32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Myriad Pro Light SemiCondensed" charset="0"/>
                <a:ea typeface="Myriad Pro SemiCondensed" charset="0"/>
                <a:cs typeface="Myriad Pro SemiCondensed" charset="0"/>
              </a:rPr>
              <a:t>Example of input operation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275862" y="4641875"/>
            <a:ext cx="4683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n-lt"/>
                <a:ea typeface="Myriad Pro Light Condensed" charset="0"/>
                <a:cs typeface="Myriad Pro Light Condensed" charset="0"/>
              </a:rPr>
              <a:t>Yes</a:t>
            </a:r>
          </a:p>
        </p:txBody>
      </p:sp>
      <p:cxnSp>
        <p:nvCxnSpPr>
          <p:cNvPr id="53" name="Straight Arrow Connector 52"/>
          <p:cNvCxnSpPr>
            <a:stCxn id="11" idx="3"/>
          </p:cNvCxnSpPr>
          <p:nvPr/>
        </p:nvCxnSpPr>
        <p:spPr>
          <a:xfrm>
            <a:off x="8330420" y="5074103"/>
            <a:ext cx="381780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901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5" grpId="0" animBg="1"/>
      <p:bldP spid="9" grpId="0" animBg="1"/>
      <p:bldP spid="10" grpId="0" animBg="1"/>
      <p:bldP spid="11" grpId="0" animBg="1"/>
      <p:bldP spid="28" grpId="0"/>
      <p:bldP spid="33" grpId="0"/>
      <p:bldP spid="45" grpId="0"/>
      <p:bldP spid="5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Flow of Control in Programmed I/O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Retângulo 5"/>
          <p:cNvSpPr/>
          <p:nvPr/>
        </p:nvSpPr>
        <p:spPr>
          <a:xfrm>
            <a:off x="432613" y="5582682"/>
            <a:ext cx="900000" cy="5400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</a:t>
            </a:r>
            <a:endParaRPr lang="en-US" sz="2800" dirty="0"/>
          </a:p>
        </p:txBody>
      </p:sp>
      <p:sp>
        <p:nvSpPr>
          <p:cNvPr id="58" name="Retângulo 57"/>
          <p:cNvSpPr/>
          <p:nvPr/>
        </p:nvSpPr>
        <p:spPr>
          <a:xfrm>
            <a:off x="1332613" y="5582682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</a:t>
            </a:r>
            <a:endParaRPr lang="en-US" sz="2800" dirty="0"/>
          </a:p>
        </p:txBody>
      </p:sp>
      <p:sp>
        <p:nvSpPr>
          <p:cNvPr id="60" name="Retângulo 59"/>
          <p:cNvSpPr/>
          <p:nvPr/>
        </p:nvSpPr>
        <p:spPr>
          <a:xfrm>
            <a:off x="3313426" y="5582682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</a:t>
            </a:r>
            <a:endParaRPr lang="en-US" sz="2800" dirty="0"/>
          </a:p>
        </p:txBody>
      </p:sp>
      <p:sp>
        <p:nvSpPr>
          <p:cNvPr id="61" name="Retângulo 60"/>
          <p:cNvSpPr/>
          <p:nvPr/>
        </p:nvSpPr>
        <p:spPr>
          <a:xfrm>
            <a:off x="3853426" y="5582682"/>
            <a:ext cx="1080000" cy="5400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</a:t>
            </a:r>
            <a:endParaRPr lang="en-US" sz="2800" dirty="0"/>
          </a:p>
        </p:txBody>
      </p:sp>
      <p:sp>
        <p:nvSpPr>
          <p:cNvPr id="65" name="Retângulo 64"/>
          <p:cNvSpPr/>
          <p:nvPr/>
        </p:nvSpPr>
        <p:spPr>
          <a:xfrm>
            <a:off x="7455005" y="5582682"/>
            <a:ext cx="1258008" cy="5400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</a:t>
            </a:r>
            <a:endParaRPr lang="en-US" sz="2800" dirty="0"/>
          </a:p>
        </p:txBody>
      </p:sp>
      <p:sp>
        <p:nvSpPr>
          <p:cNvPr id="66" name="Retângulo 65"/>
          <p:cNvSpPr/>
          <p:nvPr/>
        </p:nvSpPr>
        <p:spPr>
          <a:xfrm>
            <a:off x="4934192" y="5582682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</a:t>
            </a:r>
            <a:endParaRPr lang="en-US" sz="2800" dirty="0"/>
          </a:p>
        </p:txBody>
      </p:sp>
      <p:sp>
        <p:nvSpPr>
          <p:cNvPr id="68" name="Retângulo 67"/>
          <p:cNvSpPr/>
          <p:nvPr/>
        </p:nvSpPr>
        <p:spPr>
          <a:xfrm>
            <a:off x="6915005" y="5582682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</a:t>
            </a:r>
            <a:endParaRPr lang="en-US" sz="2800" dirty="0"/>
          </a:p>
        </p:txBody>
      </p:sp>
      <p:sp>
        <p:nvSpPr>
          <p:cNvPr id="69" name="Retângulo 68"/>
          <p:cNvSpPr/>
          <p:nvPr/>
        </p:nvSpPr>
        <p:spPr>
          <a:xfrm>
            <a:off x="2334161" y="1606325"/>
            <a:ext cx="900000" cy="9000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</a:t>
            </a:r>
            <a:br>
              <a:rPr lang="en-US" sz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write</a:t>
            </a:r>
            <a:endParaRPr lang="en-US" sz="2000" dirty="0"/>
          </a:p>
        </p:txBody>
      </p:sp>
      <p:sp>
        <p:nvSpPr>
          <p:cNvPr id="70" name="Retângulo 69"/>
          <p:cNvSpPr/>
          <p:nvPr/>
        </p:nvSpPr>
        <p:spPr>
          <a:xfrm>
            <a:off x="2334161" y="2517885"/>
            <a:ext cx="900000" cy="14400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</a:t>
            </a:r>
            <a:br>
              <a:rPr lang="en-US" sz="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br>
              <a:rPr lang="en-US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write</a:t>
            </a:r>
            <a:endParaRPr lang="en-US" sz="2000" dirty="0"/>
          </a:p>
        </p:txBody>
      </p:sp>
      <p:sp>
        <p:nvSpPr>
          <p:cNvPr id="71" name="Retângulo 70"/>
          <p:cNvSpPr/>
          <p:nvPr/>
        </p:nvSpPr>
        <p:spPr>
          <a:xfrm>
            <a:off x="2334161" y="3969446"/>
            <a:ext cx="900000" cy="9000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</a:t>
            </a:r>
            <a:endParaRPr lang="en-US" sz="2800" dirty="0"/>
          </a:p>
        </p:txBody>
      </p:sp>
      <p:sp>
        <p:nvSpPr>
          <p:cNvPr id="72" name="Retângulo 71"/>
          <p:cNvSpPr/>
          <p:nvPr/>
        </p:nvSpPr>
        <p:spPr>
          <a:xfrm>
            <a:off x="5933490" y="1599553"/>
            <a:ext cx="900000" cy="900000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</a:t>
            </a:r>
            <a:br>
              <a:rPr lang="en-US" sz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I/O op</a:t>
            </a:r>
            <a:endParaRPr lang="en-US" sz="2000" dirty="0"/>
          </a:p>
        </p:txBody>
      </p:sp>
      <p:sp>
        <p:nvSpPr>
          <p:cNvPr id="73" name="Retângulo 72"/>
          <p:cNvSpPr/>
          <p:nvPr/>
        </p:nvSpPr>
        <p:spPr>
          <a:xfrm>
            <a:off x="5933490" y="2498378"/>
            <a:ext cx="900000" cy="1080000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</a:t>
            </a:r>
            <a:br>
              <a:rPr lang="en-US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end</a:t>
            </a:r>
            <a:endParaRPr lang="en-US" sz="2000" dirty="0"/>
          </a:p>
        </p:txBody>
      </p:sp>
      <p:cxnSp>
        <p:nvCxnSpPr>
          <p:cNvPr id="31" name="Conector reto 30"/>
          <p:cNvCxnSpPr/>
          <p:nvPr/>
        </p:nvCxnSpPr>
        <p:spPr>
          <a:xfrm>
            <a:off x="3506192" y="1599553"/>
            <a:ext cx="0" cy="816727"/>
          </a:xfrm>
          <a:prstGeom prst="line">
            <a:avLst/>
          </a:prstGeom>
          <a:ln w="3810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713" name="Conector reto 243712"/>
          <p:cNvCxnSpPr/>
          <p:nvPr/>
        </p:nvCxnSpPr>
        <p:spPr>
          <a:xfrm>
            <a:off x="3506192" y="2595667"/>
            <a:ext cx="0" cy="1268233"/>
          </a:xfrm>
          <a:prstGeom prst="line">
            <a:avLst/>
          </a:prstGeom>
          <a:ln w="3810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718" name="Conector reto 243717"/>
          <p:cNvCxnSpPr/>
          <p:nvPr/>
        </p:nvCxnSpPr>
        <p:spPr>
          <a:xfrm>
            <a:off x="3506192" y="4037117"/>
            <a:ext cx="0" cy="809625"/>
          </a:xfrm>
          <a:prstGeom prst="line">
            <a:avLst/>
          </a:prstGeom>
          <a:ln w="3810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722" name="Conector reto 243721"/>
          <p:cNvCxnSpPr/>
          <p:nvPr/>
        </p:nvCxnSpPr>
        <p:spPr>
          <a:xfrm>
            <a:off x="5665192" y="1606655"/>
            <a:ext cx="0" cy="809625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724" name="Conector reto 243723"/>
          <p:cNvCxnSpPr/>
          <p:nvPr/>
        </p:nvCxnSpPr>
        <p:spPr>
          <a:xfrm>
            <a:off x="5125442" y="1598341"/>
            <a:ext cx="0" cy="817939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726" name="Conector reto 243725"/>
          <p:cNvCxnSpPr/>
          <p:nvPr/>
        </p:nvCxnSpPr>
        <p:spPr>
          <a:xfrm flipV="1">
            <a:off x="3506192" y="1599553"/>
            <a:ext cx="1619250" cy="816727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728" name="Conector reto 243727"/>
          <p:cNvCxnSpPr/>
          <p:nvPr/>
        </p:nvCxnSpPr>
        <p:spPr>
          <a:xfrm flipH="1" flipV="1">
            <a:off x="3506192" y="2595667"/>
            <a:ext cx="1619250" cy="982711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730" name="Conector reto 243729"/>
          <p:cNvCxnSpPr/>
          <p:nvPr/>
        </p:nvCxnSpPr>
        <p:spPr>
          <a:xfrm flipV="1">
            <a:off x="3506192" y="1599553"/>
            <a:ext cx="2159000" cy="2256589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732" name="Conector reto 243731"/>
          <p:cNvCxnSpPr/>
          <p:nvPr/>
        </p:nvCxnSpPr>
        <p:spPr>
          <a:xfrm flipH="1">
            <a:off x="3506192" y="3578378"/>
            <a:ext cx="2159000" cy="458739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Grupo 80"/>
          <p:cNvGrpSpPr/>
          <p:nvPr/>
        </p:nvGrpSpPr>
        <p:grpSpPr>
          <a:xfrm>
            <a:off x="1872613" y="5582682"/>
            <a:ext cx="1440000" cy="900000"/>
            <a:chOff x="1872613" y="5582682"/>
            <a:chExt cx="1440000" cy="900000"/>
          </a:xfrm>
        </p:grpSpPr>
        <p:cxnSp>
          <p:nvCxnSpPr>
            <p:cNvPr id="243734" name="Conector reto 243733"/>
            <p:cNvCxnSpPr>
              <a:stCxn id="59" idx="1"/>
            </p:cNvCxnSpPr>
            <p:nvPr/>
          </p:nvCxnSpPr>
          <p:spPr>
            <a:xfrm>
              <a:off x="1872613" y="5852682"/>
              <a:ext cx="0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736" name="Conector reto 243735"/>
            <p:cNvCxnSpPr>
              <a:stCxn id="59" idx="3"/>
            </p:cNvCxnSpPr>
            <p:nvPr/>
          </p:nvCxnSpPr>
          <p:spPr>
            <a:xfrm flipH="1">
              <a:off x="3305142" y="5852682"/>
              <a:ext cx="7471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Retângulo 58"/>
            <p:cNvSpPr/>
            <p:nvPr/>
          </p:nvSpPr>
          <p:spPr>
            <a:xfrm>
              <a:off x="1872613" y="5582682"/>
              <a:ext cx="1440000" cy="540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bg1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Processor wait</a:t>
              </a:r>
            </a:p>
          </p:txBody>
        </p:sp>
        <p:cxnSp>
          <p:nvCxnSpPr>
            <p:cNvPr id="243742" name="Conector reto 243741"/>
            <p:cNvCxnSpPr/>
            <p:nvPr/>
          </p:nvCxnSpPr>
          <p:spPr>
            <a:xfrm>
              <a:off x="1872613" y="6482682"/>
              <a:ext cx="1440000" cy="0"/>
            </a:xfrm>
            <a:prstGeom prst="line">
              <a:avLst/>
            </a:prstGeom>
            <a:ln w="38100"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CaixaDeTexto 34"/>
            <p:cNvSpPr txBox="1"/>
            <p:nvPr/>
          </p:nvSpPr>
          <p:spPr>
            <a:xfrm>
              <a:off x="2001350" y="6099495"/>
              <a:ext cx="11817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+mn-lt"/>
                </a:rPr>
                <a:t>I/O operation</a:t>
              </a:r>
            </a:p>
          </p:txBody>
        </p:sp>
      </p:grpSp>
      <p:grpSp>
        <p:nvGrpSpPr>
          <p:cNvPr id="82" name="Grupo 81"/>
          <p:cNvGrpSpPr/>
          <p:nvPr/>
        </p:nvGrpSpPr>
        <p:grpSpPr>
          <a:xfrm>
            <a:off x="5474192" y="5582682"/>
            <a:ext cx="1440813" cy="900000"/>
            <a:chOff x="5474192" y="5582682"/>
            <a:chExt cx="1440813" cy="900000"/>
          </a:xfrm>
        </p:grpSpPr>
        <p:cxnSp>
          <p:nvCxnSpPr>
            <p:cNvPr id="243738" name="Conector reto 243737"/>
            <p:cNvCxnSpPr>
              <a:stCxn id="67" idx="1"/>
            </p:cNvCxnSpPr>
            <p:nvPr/>
          </p:nvCxnSpPr>
          <p:spPr>
            <a:xfrm>
              <a:off x="5474192" y="5852682"/>
              <a:ext cx="0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740" name="Conector reto 243739"/>
            <p:cNvCxnSpPr>
              <a:stCxn id="67" idx="3"/>
            </p:cNvCxnSpPr>
            <p:nvPr/>
          </p:nvCxnSpPr>
          <p:spPr>
            <a:xfrm>
              <a:off x="6914192" y="5852682"/>
              <a:ext cx="0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Retângulo 66"/>
            <p:cNvSpPr/>
            <p:nvPr/>
          </p:nvSpPr>
          <p:spPr>
            <a:xfrm>
              <a:off x="5474192" y="5582682"/>
              <a:ext cx="1440000" cy="540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bg1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Processor wait</a:t>
              </a:r>
            </a:p>
          </p:txBody>
        </p:sp>
        <p:cxnSp>
          <p:nvCxnSpPr>
            <p:cNvPr id="33" name="Conector reto 32"/>
            <p:cNvCxnSpPr/>
            <p:nvPr/>
          </p:nvCxnSpPr>
          <p:spPr>
            <a:xfrm>
              <a:off x="5474192" y="6482682"/>
              <a:ext cx="1440813" cy="0"/>
            </a:xfrm>
            <a:prstGeom prst="line">
              <a:avLst/>
            </a:prstGeom>
            <a:ln w="38100"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CaixaDeTexto 105"/>
            <p:cNvSpPr txBox="1"/>
            <p:nvPr/>
          </p:nvSpPr>
          <p:spPr>
            <a:xfrm>
              <a:off x="5606009" y="6099495"/>
              <a:ext cx="11817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+mn-lt"/>
                </a:rPr>
                <a:t>I/O operation</a:t>
              </a:r>
            </a:p>
          </p:txBody>
        </p:sp>
      </p:grpSp>
      <p:sp>
        <p:nvSpPr>
          <p:cNvPr id="109" name="CaixaDeTexto 108"/>
          <p:cNvSpPr txBox="1"/>
          <p:nvPr/>
        </p:nvSpPr>
        <p:spPr>
          <a:xfrm>
            <a:off x="457055" y="5182572"/>
            <a:ext cx="1258358" cy="4001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2000" i="1" dirty="0">
                <a:latin typeface="+mn-lt"/>
              </a:rPr>
              <a:t>Flow of time</a:t>
            </a:r>
          </a:p>
        </p:txBody>
      </p:sp>
      <p:sp>
        <p:nvSpPr>
          <p:cNvPr id="75" name="CaixaDeTexto 74"/>
          <p:cNvSpPr txBox="1"/>
          <p:nvPr/>
        </p:nvSpPr>
        <p:spPr>
          <a:xfrm>
            <a:off x="685036" y="1616001"/>
            <a:ext cx="1649125" cy="400110"/>
          </a:xfrm>
          <a:prstGeom prst="rect">
            <a:avLst/>
          </a:prstGeom>
          <a:noFill/>
        </p:spPr>
        <p:txBody>
          <a:bodyPr wrap="none" lIns="180000" rIns="180000" rtlCol="0">
            <a:spAutoFit/>
          </a:bodyPr>
          <a:lstStyle/>
          <a:p>
            <a:pPr algn="r"/>
            <a:r>
              <a:rPr lang="en-US" sz="2000" dirty="0">
                <a:latin typeface="+mn-lt"/>
              </a:rPr>
              <a:t>User program</a:t>
            </a:r>
          </a:p>
        </p:txBody>
      </p:sp>
      <p:sp>
        <p:nvSpPr>
          <p:cNvPr id="111" name="CaixaDeTexto 110"/>
          <p:cNvSpPr txBox="1"/>
          <p:nvPr/>
        </p:nvSpPr>
        <p:spPr>
          <a:xfrm>
            <a:off x="6833490" y="1598341"/>
            <a:ext cx="1522487" cy="400110"/>
          </a:xfrm>
          <a:prstGeom prst="rect">
            <a:avLst/>
          </a:prstGeom>
          <a:noFill/>
        </p:spPr>
        <p:txBody>
          <a:bodyPr wrap="none" lIns="180000" rIns="180000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I/O program</a:t>
            </a:r>
          </a:p>
        </p:txBody>
      </p:sp>
      <p:cxnSp>
        <p:nvCxnSpPr>
          <p:cNvPr id="114" name="Conector reto 113"/>
          <p:cNvCxnSpPr/>
          <p:nvPr/>
        </p:nvCxnSpPr>
        <p:spPr>
          <a:xfrm>
            <a:off x="5125442" y="2629408"/>
            <a:ext cx="0" cy="948970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to 116"/>
          <p:cNvCxnSpPr/>
          <p:nvPr/>
        </p:nvCxnSpPr>
        <p:spPr>
          <a:xfrm>
            <a:off x="5646516" y="2595667"/>
            <a:ext cx="0" cy="990600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CaixaDeTexto 120"/>
          <p:cNvSpPr txBox="1"/>
          <p:nvPr/>
        </p:nvSpPr>
        <p:spPr>
          <a:xfrm>
            <a:off x="3524543" y="4456779"/>
            <a:ext cx="1694008" cy="400110"/>
          </a:xfrm>
          <a:prstGeom prst="rect">
            <a:avLst/>
          </a:prstGeom>
          <a:noFill/>
        </p:spPr>
        <p:txBody>
          <a:bodyPr wrap="none" lIns="180000" rIns="180000" rtlCol="0">
            <a:spAutoFit/>
          </a:bodyPr>
          <a:lstStyle/>
          <a:p>
            <a:pPr algn="l"/>
            <a:r>
              <a:rPr lang="en-US" sz="2000" i="1" dirty="0">
                <a:latin typeface="+mn-lt"/>
              </a:rPr>
              <a:t>Flow of control</a:t>
            </a:r>
          </a:p>
        </p:txBody>
      </p:sp>
    </p:spTree>
    <p:extLst>
      <p:ext uri="{BB962C8B-B14F-4D97-AF65-F5344CB8AC3E}">
        <p14:creationId xmlns:p14="http://schemas.microsoft.com/office/powerpoint/2010/main" val="978481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500"/>
                                        <p:tgtEl>
                                          <p:spTgt spid="243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3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1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500"/>
                                        <p:tgtEl>
                                          <p:spTgt spid="243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1500"/>
                                        <p:tgtEl>
                                          <p:spTgt spid="243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1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1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1500"/>
                                        <p:tgtEl>
                                          <p:spTgt spid="243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0" grpId="0" animBg="1"/>
      <p:bldP spid="61" grpId="0" animBg="1"/>
      <p:bldP spid="65" grpId="0" animBg="1"/>
      <p:bldP spid="66" grpId="0" animBg="1"/>
      <p:bldP spid="6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processing</a:t>
            </a:r>
          </a:p>
        </p:txBody>
      </p:sp>
      <p:sp>
        <p:nvSpPr>
          <p:cNvPr id="479235" name="Rectangle 3"/>
          <p:cNvSpPr>
            <a:spLocks noGrp="1" noChangeArrowheads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 operating system</a:t>
            </a:r>
          </a:p>
          <a:p>
            <a:r>
              <a:rPr lang="en-US" dirty="0"/>
              <a:t>Machines run from a console with display lights, toggle switches, input device and printer</a:t>
            </a:r>
          </a:p>
          <a:p>
            <a:r>
              <a:rPr lang="en-US" dirty="0"/>
              <a:t>Setup included </a:t>
            </a:r>
          </a:p>
          <a:p>
            <a:pPr lvl="1"/>
            <a:r>
              <a:rPr lang="en-US" dirty="0"/>
              <a:t>Loading a compiler</a:t>
            </a:r>
          </a:p>
          <a:p>
            <a:pPr lvl="1"/>
            <a:r>
              <a:rPr lang="en-US" dirty="0"/>
              <a:t>Loading source program</a:t>
            </a:r>
          </a:p>
          <a:p>
            <a:pPr lvl="1"/>
            <a:r>
              <a:rPr lang="en-US" dirty="0"/>
              <a:t>Saving compiled program</a:t>
            </a:r>
          </a:p>
          <a:p>
            <a:pPr lvl="1"/>
            <a:r>
              <a:rPr lang="en-US" dirty="0"/>
              <a:t>Loading and linking executable program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What could be done with a simple computer like that?</a:t>
            </a:r>
          </a:p>
        </p:txBody>
      </p:sp>
    </p:spTree>
    <p:extLst>
      <p:ext uri="{BB962C8B-B14F-4D97-AF65-F5344CB8AC3E}">
        <p14:creationId xmlns:p14="http://schemas.microsoft.com/office/powerpoint/2010/main" val="74484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9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9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9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9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9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79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9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792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9234" grpId="0"/>
      <p:bldP spid="479235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9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Simple</a:t>
            </a:r>
            <a:r>
              <a:rPr lang="pt-BR" dirty="0"/>
              <a:t> Batch </a:t>
            </a:r>
            <a:r>
              <a:rPr lang="pt-BR" dirty="0" err="1"/>
              <a:t>Processing</a:t>
            </a:r>
            <a:endParaRPr lang="pt-BR" dirty="0"/>
          </a:p>
        </p:txBody>
      </p:sp>
      <p:sp>
        <p:nvSpPr>
          <p:cNvPr id="10250" name="Rectangle 10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ym typeface="Symbol" pitchFamily="18" charset="2"/>
              </a:rPr>
              <a:t>Monitors</a:t>
            </a:r>
          </a:p>
          <a:p>
            <a:pPr lvl="1"/>
            <a:r>
              <a:rPr lang="en-US" dirty="0">
                <a:sym typeface="Symbol" pitchFamily="18" charset="2"/>
              </a:rPr>
              <a:t>Software that controls the sequence of events</a:t>
            </a:r>
          </a:p>
          <a:p>
            <a:pPr lvl="1"/>
            <a:r>
              <a:rPr lang="en-US" dirty="0">
                <a:sym typeface="Symbol" pitchFamily="18" charset="2"/>
              </a:rPr>
              <a:t>Batch jobs together</a:t>
            </a:r>
          </a:p>
          <a:p>
            <a:pPr lvl="1"/>
            <a:r>
              <a:rPr lang="en-US" dirty="0">
                <a:sym typeface="Symbol" pitchFamily="18" charset="2"/>
              </a:rPr>
              <a:t>Program branches back to monitor when finished</a:t>
            </a:r>
          </a:p>
          <a:p>
            <a:r>
              <a:rPr lang="en-US" dirty="0"/>
              <a:t>Job Control Language (JCL)</a:t>
            </a:r>
          </a:p>
          <a:p>
            <a:pPr lvl="1"/>
            <a:r>
              <a:rPr lang="en-US" dirty="0"/>
              <a:t>Special type of programming language</a:t>
            </a:r>
          </a:p>
          <a:p>
            <a:pPr lvl="1"/>
            <a:r>
              <a:rPr lang="en-US" dirty="0"/>
              <a:t>Provides instruction to the monitor</a:t>
            </a:r>
          </a:p>
          <a:p>
            <a:pPr lvl="2"/>
            <a:r>
              <a:rPr lang="en-US" dirty="0"/>
              <a:t>What compiler to use</a:t>
            </a:r>
          </a:p>
          <a:p>
            <a:pPr lvl="2"/>
            <a:r>
              <a:rPr lang="en-US" dirty="0"/>
              <a:t>What data to use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What could be done with a simple computer like that?</a:t>
            </a:r>
          </a:p>
        </p:txBody>
      </p:sp>
    </p:spTree>
    <p:extLst>
      <p:ext uri="{BB962C8B-B14F-4D97-AF65-F5344CB8AC3E}">
        <p14:creationId xmlns:p14="http://schemas.microsoft.com/office/powerpoint/2010/main" val="145872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2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2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2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9" grpId="0"/>
      <p:bldP spid="10250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76990" y="1628775"/>
            <a:ext cx="2790020" cy="14357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chemeClr val="tx1"/>
                </a:solidFill>
              </a:rPr>
              <a:t>Operating System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76990" y="3064476"/>
            <a:ext cx="2790020" cy="338871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User Program Area</a:t>
            </a:r>
          </a:p>
        </p:txBody>
      </p:sp>
      <p:sp>
        <p:nvSpPr>
          <p:cNvPr id="26638" name="Rectangle 1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Memory scheme in a simple batch system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2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Uniprogramming</a:t>
            </a:r>
            <a:endParaRPr lang="en-US" dirty="0"/>
          </a:p>
        </p:txBody>
      </p:sp>
      <p:sp>
        <p:nvSpPr>
          <p:cNvPr id="16" name="Espaço Reservado para Conteúdo 15"/>
          <p:cNvSpPr>
            <a:spLocks noGrp="1"/>
          </p:cNvSpPr>
          <p:nvPr>
            <p:ph sz="quarter" idx="10"/>
          </p:nvPr>
        </p:nvSpPr>
        <p:spPr>
          <a:xfrm>
            <a:off x="431801" y="1628778"/>
            <a:ext cx="8280400" cy="471872"/>
          </a:xfrm>
        </p:spPr>
        <p:txBody>
          <a:bodyPr>
            <a:normAutofit/>
          </a:bodyPr>
          <a:lstStyle/>
          <a:p>
            <a:r>
              <a:rPr lang="en-US" dirty="0"/>
              <a:t>Processor must wait for I/O instruction to complete before proceeding</a:t>
            </a:r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980000" y="2316551"/>
            <a:ext cx="648000" cy="720000"/>
          </a:xfrm>
          <a:prstGeom prst="rect">
            <a:avLst/>
          </a:prstGeom>
          <a:solidFill>
            <a:schemeClr val="accent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628000" y="2316551"/>
            <a:ext cx="648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pc="-100" dirty="0">
                <a:solidFill>
                  <a:prstClr val="black"/>
                </a:solidFill>
              </a:rPr>
              <a:t>Wait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276000" y="2316551"/>
            <a:ext cx="648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924000" y="2316551"/>
            <a:ext cx="648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572000" y="2316551"/>
            <a:ext cx="648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220000" y="2316551"/>
            <a:ext cx="648000" cy="720000"/>
          </a:xfrm>
          <a:prstGeom prst="rect">
            <a:avLst/>
          </a:prstGeom>
          <a:solidFill>
            <a:schemeClr val="accent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pc="-1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868000" y="2316551"/>
            <a:ext cx="648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pc="-100" dirty="0">
                <a:solidFill>
                  <a:prstClr val="black"/>
                </a:solidFill>
              </a:rPr>
              <a:t>Wait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516000" y="2316551"/>
            <a:ext cx="648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164000" y="2316551"/>
            <a:ext cx="648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812000" y="2316551"/>
            <a:ext cx="648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5470" y="2491885"/>
            <a:ext cx="133453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n-lt"/>
              </a:rPr>
              <a:t>Program A</a:t>
            </a:r>
          </a:p>
        </p:txBody>
      </p:sp>
    </p:spTree>
    <p:extLst>
      <p:ext uri="{BB962C8B-B14F-4D97-AF65-F5344CB8AC3E}">
        <p14:creationId xmlns:p14="http://schemas.microsoft.com/office/powerpoint/2010/main" val="180028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116261395"/>
              </p:ext>
            </p:extLst>
          </p:nvPr>
        </p:nvGraphicFramePr>
        <p:xfrm>
          <a:off x="431800" y="1628775"/>
          <a:ext cx="8280400" cy="3240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140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40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40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40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560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40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40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402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0701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648018">
                <a:tc gridSpan="3"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Access Time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Capacity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018">
                <a:tc rowSpan="3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Volatile</a:t>
                      </a:r>
                    </a:p>
                  </a:txBody>
                  <a:tcPr vert="vert27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 </a:t>
                      </a:r>
                      <a:r>
                        <a:rPr lang="en-US" sz="2400" dirty="0" err="1"/>
                        <a:t>nsec</a:t>
                      </a:r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Registers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Kilobytes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8018">
                <a:tc v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 </a:t>
                      </a:r>
                      <a:r>
                        <a:rPr lang="en-US" sz="2400" dirty="0" err="1"/>
                        <a:t>nsec</a:t>
                      </a:r>
                      <a:endParaRPr lang="en-US" sz="2400" dirty="0"/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Cache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Megabytes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8018">
                <a:tc v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 </a:t>
                      </a:r>
                      <a:r>
                        <a:rPr lang="en-US" sz="2400" dirty="0" err="1"/>
                        <a:t>nsec</a:t>
                      </a:r>
                      <a:endParaRPr lang="en-US" sz="2400" dirty="0"/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Main memory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Gigabytes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801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Non-volatile</a:t>
                      </a:r>
                      <a:endParaRPr lang="en-US" sz="1600" dirty="0"/>
                    </a:p>
                  </a:txBody>
                  <a:tcPr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 </a:t>
                      </a:r>
                      <a:r>
                        <a:rPr lang="en-US" sz="2400" dirty="0" err="1"/>
                        <a:t>msec</a:t>
                      </a:r>
                      <a:endParaRPr lang="en-US" sz="2400" dirty="0"/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Magnetic disk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Terabytes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0" y="5398264"/>
            <a:ext cx="8280400" cy="1054923"/>
          </a:xfrm>
        </p:spPr>
        <p:txBody>
          <a:bodyPr>
            <a:normAutofit/>
          </a:bodyPr>
          <a:lstStyle/>
          <a:p>
            <a:r>
              <a:rPr lang="en-US" spc="-20" dirty="0"/>
              <a:t>The numbers are very rough approximations as of today.</a:t>
            </a:r>
            <a:endParaRPr lang="pt-BR" spc="-20" dirty="0"/>
          </a:p>
        </p:txBody>
      </p:sp>
      <p:sp>
        <p:nvSpPr>
          <p:cNvPr id="270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yriad Pro SemiCondensed" charset="0"/>
              </a:rPr>
              <a:t>I/O devices are too slow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the problem with waiting?</a:t>
            </a:r>
          </a:p>
        </p:txBody>
      </p:sp>
      <p:sp>
        <p:nvSpPr>
          <p:cNvPr id="2" name="Rectangle 1"/>
          <p:cNvSpPr/>
          <p:nvPr/>
        </p:nvSpPr>
        <p:spPr>
          <a:xfrm>
            <a:off x="990601" y="2325511"/>
            <a:ext cx="1253067" cy="541867"/>
          </a:xfrm>
          <a:prstGeom prst="rect">
            <a:avLst/>
          </a:prstGeom>
          <a:solidFill>
            <a:srgbClr val="BDD7EE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90601" y="2977886"/>
            <a:ext cx="1253067" cy="541867"/>
          </a:xfrm>
          <a:prstGeom prst="rect">
            <a:avLst/>
          </a:prstGeom>
          <a:solidFill>
            <a:srgbClr val="BDD7EE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90601" y="3630261"/>
            <a:ext cx="1253067" cy="541867"/>
          </a:xfrm>
          <a:prstGeom prst="rect">
            <a:avLst/>
          </a:prstGeom>
          <a:solidFill>
            <a:srgbClr val="BDD7EE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90601" y="4282636"/>
            <a:ext cx="1253067" cy="541867"/>
          </a:xfrm>
          <a:prstGeom prst="rect">
            <a:avLst/>
          </a:prstGeom>
          <a:solidFill>
            <a:srgbClr val="FFE698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956779" y="2325511"/>
            <a:ext cx="1487310" cy="541867"/>
          </a:xfrm>
          <a:prstGeom prst="rect">
            <a:avLst/>
          </a:prstGeom>
          <a:solidFill>
            <a:srgbClr val="BDD7EE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956779" y="2977886"/>
            <a:ext cx="1487310" cy="541867"/>
          </a:xfrm>
          <a:prstGeom prst="rect">
            <a:avLst/>
          </a:prstGeom>
          <a:solidFill>
            <a:srgbClr val="BDD7EE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956779" y="3630261"/>
            <a:ext cx="1487310" cy="541867"/>
          </a:xfrm>
          <a:prstGeom prst="rect">
            <a:avLst/>
          </a:prstGeom>
          <a:solidFill>
            <a:srgbClr val="BDD7EE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956779" y="4282636"/>
            <a:ext cx="1487310" cy="541867"/>
          </a:xfrm>
          <a:prstGeom prst="rect">
            <a:avLst/>
          </a:prstGeom>
          <a:solidFill>
            <a:srgbClr val="FFE698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50" y="1604169"/>
            <a:ext cx="8369300" cy="32893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9257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0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70338" grpId="0"/>
      <p:bldP spid="2" grpId="0" animBg="1"/>
      <p:bldP spid="2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4736237" y="2535265"/>
            <a:ext cx="1997607" cy="3017810"/>
          </a:xfrm>
          <a:prstGeom prst="rect">
            <a:avLst/>
          </a:prstGeom>
          <a:solidFill>
            <a:schemeClr val="bg1">
              <a:lumMod val="95000"/>
            </a:schemeClr>
          </a:solidFill>
          <a:ln w="5715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32059" y="2535723"/>
            <a:ext cx="1997607" cy="3017810"/>
          </a:xfrm>
          <a:prstGeom prst="rect">
            <a:avLst/>
          </a:prstGeom>
          <a:solidFill>
            <a:schemeClr val="bg1">
              <a:lumMod val="95000"/>
            </a:schemeClr>
          </a:solidFill>
          <a:ln w="5715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1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operation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a </a:t>
            </a:r>
            <a:r>
              <a:rPr lang="pt-BR" dirty="0" err="1"/>
              <a:t>simple</a:t>
            </a:r>
            <a:r>
              <a:rPr lang="pt-BR" dirty="0"/>
              <a:t> </a:t>
            </a:r>
            <a:r>
              <a:rPr lang="pt-BR" dirty="0" err="1"/>
              <a:t>computer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3" name="Conector de seta reta 2"/>
          <p:cNvCxnSpPr>
            <a:stCxn id="291844" idx="3"/>
            <a:endCxn id="291846" idx="1"/>
          </p:cNvCxnSpPr>
          <p:nvPr/>
        </p:nvCxnSpPr>
        <p:spPr>
          <a:xfrm>
            <a:off x="1871800" y="4653242"/>
            <a:ext cx="843402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de seta reta 4"/>
          <p:cNvCxnSpPr>
            <a:stCxn id="291846" idx="3"/>
            <a:endCxn id="291851" idx="1"/>
          </p:cNvCxnSpPr>
          <p:nvPr/>
        </p:nvCxnSpPr>
        <p:spPr>
          <a:xfrm>
            <a:off x="4155202" y="4653242"/>
            <a:ext cx="843402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de seta reta 6"/>
          <p:cNvCxnSpPr>
            <a:stCxn id="291851" idx="3"/>
            <a:endCxn id="291845" idx="1"/>
          </p:cNvCxnSpPr>
          <p:nvPr/>
        </p:nvCxnSpPr>
        <p:spPr>
          <a:xfrm>
            <a:off x="6438604" y="4653242"/>
            <a:ext cx="843402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0DBF6A95-9C5E-8D42-92A9-BDD2F734E4B7}"/>
              </a:ext>
            </a:extLst>
          </p:cNvPr>
          <p:cNvGrpSpPr/>
          <p:nvPr/>
        </p:nvGrpSpPr>
        <p:grpSpPr>
          <a:xfrm>
            <a:off x="2247269" y="3885098"/>
            <a:ext cx="3471335" cy="768144"/>
            <a:chOff x="2247269" y="3885098"/>
            <a:chExt cx="3471335" cy="768144"/>
          </a:xfrm>
        </p:grpSpPr>
        <p:cxnSp>
          <p:nvCxnSpPr>
            <p:cNvPr id="11" name="Conector reto 10"/>
            <p:cNvCxnSpPr>
              <a:endCxn id="291851" idx="0"/>
            </p:cNvCxnSpPr>
            <p:nvPr/>
          </p:nvCxnSpPr>
          <p:spPr>
            <a:xfrm flipH="1">
              <a:off x="5718604" y="3885098"/>
              <a:ext cx="0" cy="318144"/>
            </a:xfrm>
            <a:prstGeom prst="line">
              <a:avLst/>
            </a:prstGeom>
            <a:ln w="57150" cap="sq">
              <a:solidFill>
                <a:schemeClr val="bg1">
                  <a:lumMod val="65000"/>
                </a:schemeClr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/>
            <p:cNvCxnSpPr/>
            <p:nvPr/>
          </p:nvCxnSpPr>
          <p:spPr>
            <a:xfrm>
              <a:off x="2247269" y="3885098"/>
              <a:ext cx="3471335" cy="0"/>
            </a:xfrm>
            <a:prstGeom prst="line">
              <a:avLst/>
            </a:prstGeom>
            <a:ln w="57150" cap="sq">
              <a:solidFill>
                <a:schemeClr val="bg1">
                  <a:lumMod val="65000"/>
                </a:schemeClr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de seta reta 14"/>
            <p:cNvCxnSpPr/>
            <p:nvPr/>
          </p:nvCxnSpPr>
          <p:spPr>
            <a:xfrm>
              <a:off x="2248943" y="3885098"/>
              <a:ext cx="0" cy="768144"/>
            </a:xfrm>
            <a:prstGeom prst="straightConnector1">
              <a:avLst/>
            </a:prstGeom>
            <a:ln w="57150" cap="sq">
              <a:solidFill>
                <a:schemeClr val="bg1">
                  <a:lumMod val="65000"/>
                </a:schemeClr>
              </a:solidFill>
              <a:bevel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1844" name="AutoShape 4"/>
          <p:cNvSpPr>
            <a:spLocks noChangeArrowheads="1"/>
          </p:cNvSpPr>
          <p:nvPr/>
        </p:nvSpPr>
        <p:spPr bwMode="auto">
          <a:xfrm>
            <a:off x="431800" y="4419242"/>
            <a:ext cx="1440000" cy="468000"/>
          </a:xfrm>
          <a:prstGeom prst="flowChartTerminator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</a:t>
            </a:r>
          </a:p>
        </p:txBody>
      </p:sp>
      <p:sp>
        <p:nvSpPr>
          <p:cNvPr id="291845" name="AutoShape 5"/>
          <p:cNvSpPr>
            <a:spLocks noChangeArrowheads="1"/>
          </p:cNvSpPr>
          <p:nvPr/>
        </p:nvSpPr>
        <p:spPr bwMode="auto">
          <a:xfrm>
            <a:off x="7282006" y="4419242"/>
            <a:ext cx="1440000" cy="468000"/>
          </a:xfrm>
          <a:prstGeom prst="flowChartTerminator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HALT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2692441" y="2698948"/>
            <a:ext cx="14734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+mn-lt"/>
              </a:rPr>
              <a:t>Fetch stage</a:t>
            </a:r>
          </a:p>
        </p:txBody>
      </p:sp>
      <p:sp>
        <p:nvSpPr>
          <p:cNvPr id="291846" name="Rectangle 6"/>
          <p:cNvSpPr>
            <a:spLocks noChangeArrowheads="1"/>
          </p:cNvSpPr>
          <p:nvPr/>
        </p:nvSpPr>
        <p:spPr bwMode="auto">
          <a:xfrm>
            <a:off x="2715202" y="4203242"/>
            <a:ext cx="1440000" cy="900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Fetch next 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instruction</a:t>
            </a:r>
          </a:p>
        </p:txBody>
      </p:sp>
      <p:sp>
        <p:nvSpPr>
          <p:cNvPr id="23" name="CaixaDeTexto 22"/>
          <p:cNvSpPr txBox="1"/>
          <p:nvPr/>
        </p:nvSpPr>
        <p:spPr>
          <a:xfrm>
            <a:off x="4854425" y="2698948"/>
            <a:ext cx="1728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+mn-lt"/>
              </a:rPr>
              <a:t>Execute stage</a:t>
            </a:r>
          </a:p>
        </p:txBody>
      </p:sp>
      <p:sp>
        <p:nvSpPr>
          <p:cNvPr id="291851" name="Rectangle 11"/>
          <p:cNvSpPr>
            <a:spLocks noChangeArrowheads="1"/>
          </p:cNvSpPr>
          <p:nvPr/>
        </p:nvSpPr>
        <p:spPr bwMode="auto">
          <a:xfrm>
            <a:off x="4998604" y="4203242"/>
            <a:ext cx="1440000" cy="900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Execute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instruction</a:t>
            </a:r>
          </a:p>
        </p:txBody>
      </p:sp>
    </p:spTree>
    <p:extLst>
      <p:ext uri="{BB962C8B-B14F-4D97-AF65-F5344CB8AC3E}">
        <p14:creationId xmlns:p14="http://schemas.microsoft.com/office/powerpoint/2010/main" val="148822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1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1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1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1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91844" grpId="0" animBg="1"/>
      <p:bldP spid="291845" grpId="0" animBg="1"/>
      <p:bldP spid="291846" grpId="0" animBg="1"/>
      <p:bldP spid="291851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6252507" y="1628775"/>
            <a:ext cx="2459693" cy="301781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007581" y="1628775"/>
            <a:ext cx="1997607" cy="301781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1852" name="Rectangle 291851"/>
          <p:cNvSpPr/>
          <p:nvPr/>
        </p:nvSpPr>
        <p:spPr>
          <a:xfrm>
            <a:off x="1762655" y="1628775"/>
            <a:ext cx="1997607" cy="301781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1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Basic </a:t>
            </a:r>
            <a:r>
              <a:rPr lang="pt-BR" dirty="0" err="1"/>
              <a:t>instruction</a:t>
            </a:r>
            <a:r>
              <a:rPr lang="pt-BR" dirty="0"/>
              <a:t> </a:t>
            </a:r>
            <a:r>
              <a:rPr lang="pt-BR" dirty="0" err="1"/>
              <a:t>cycle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interrupts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cxnSp>
        <p:nvCxnSpPr>
          <p:cNvPr id="3" name="Conector de seta reta 2"/>
          <p:cNvCxnSpPr>
            <a:endCxn id="291846" idx="1"/>
          </p:cNvCxnSpPr>
          <p:nvPr/>
        </p:nvCxnSpPr>
        <p:spPr>
          <a:xfrm>
            <a:off x="1175667" y="3746585"/>
            <a:ext cx="833851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de seta reta 4"/>
          <p:cNvCxnSpPr>
            <a:stCxn id="291846" idx="3"/>
            <a:endCxn id="291851" idx="1"/>
          </p:cNvCxnSpPr>
          <p:nvPr/>
        </p:nvCxnSpPr>
        <p:spPr>
          <a:xfrm>
            <a:off x="3449518" y="3746585"/>
            <a:ext cx="815521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de seta reta 6"/>
          <p:cNvCxnSpPr>
            <a:stCxn id="291851" idx="3"/>
            <a:endCxn id="17" idx="1"/>
          </p:cNvCxnSpPr>
          <p:nvPr/>
        </p:nvCxnSpPr>
        <p:spPr>
          <a:xfrm>
            <a:off x="5705039" y="3746585"/>
            <a:ext cx="815521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/>
          <p:cNvCxnSpPr/>
          <p:nvPr/>
        </p:nvCxnSpPr>
        <p:spPr>
          <a:xfrm flipV="1">
            <a:off x="4985039" y="2618893"/>
            <a:ext cx="0" cy="677692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/>
          <p:cNvCxnSpPr>
            <a:endCxn id="291846" idx="0"/>
          </p:cNvCxnSpPr>
          <p:nvPr/>
        </p:nvCxnSpPr>
        <p:spPr>
          <a:xfrm>
            <a:off x="2729518" y="2630756"/>
            <a:ext cx="0" cy="665829"/>
          </a:xfrm>
          <a:prstGeom prst="straightConnector1">
            <a:avLst/>
          </a:prstGeom>
          <a:ln w="57150" cap="sq">
            <a:solidFill>
              <a:schemeClr val="bg1">
                <a:lumMod val="65000"/>
              </a:schemeClr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844" name="AutoShape 4"/>
          <p:cNvSpPr>
            <a:spLocks noChangeArrowheads="1"/>
          </p:cNvSpPr>
          <p:nvPr/>
        </p:nvSpPr>
        <p:spPr bwMode="auto">
          <a:xfrm>
            <a:off x="461579" y="3512585"/>
            <a:ext cx="972000" cy="468000"/>
          </a:xfrm>
          <a:prstGeom prst="flowChartTerminator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</a:t>
            </a:r>
          </a:p>
        </p:txBody>
      </p:sp>
      <p:sp>
        <p:nvSpPr>
          <p:cNvPr id="291845" name="AutoShape 5"/>
          <p:cNvSpPr>
            <a:spLocks noChangeArrowheads="1"/>
          </p:cNvSpPr>
          <p:nvPr/>
        </p:nvSpPr>
        <p:spPr bwMode="auto">
          <a:xfrm>
            <a:off x="4499038" y="5133769"/>
            <a:ext cx="972000" cy="468000"/>
          </a:xfrm>
          <a:prstGeom prst="flowChartTerminator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HALT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2009518" y="1836351"/>
            <a:ext cx="14734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+mn-lt"/>
              </a:rPr>
              <a:t>Fetch stage</a:t>
            </a:r>
          </a:p>
        </p:txBody>
      </p:sp>
      <p:sp>
        <p:nvSpPr>
          <p:cNvPr id="291846" name="Rectangle 6"/>
          <p:cNvSpPr>
            <a:spLocks noChangeArrowheads="1"/>
          </p:cNvSpPr>
          <p:nvPr/>
        </p:nvSpPr>
        <p:spPr bwMode="auto">
          <a:xfrm>
            <a:off x="2009518" y="3296585"/>
            <a:ext cx="1440000" cy="900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Fetch next </a:t>
            </a:r>
            <a:b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instruction</a:t>
            </a:r>
          </a:p>
        </p:txBody>
      </p:sp>
      <p:sp>
        <p:nvSpPr>
          <p:cNvPr id="23" name="CaixaDeTexto 22"/>
          <p:cNvSpPr txBox="1"/>
          <p:nvPr/>
        </p:nvSpPr>
        <p:spPr>
          <a:xfrm>
            <a:off x="4120860" y="1824487"/>
            <a:ext cx="1728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+mn-lt"/>
              </a:rPr>
              <a:t>Execute stage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6569544" y="1812077"/>
            <a:ext cx="18357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+mn-lt"/>
              </a:rPr>
              <a:t>Interrupt stage</a:t>
            </a:r>
          </a:p>
        </p:txBody>
      </p:sp>
      <p:cxnSp>
        <p:nvCxnSpPr>
          <p:cNvPr id="22" name="Conector reto 21"/>
          <p:cNvCxnSpPr>
            <a:endCxn id="17" idx="0"/>
          </p:cNvCxnSpPr>
          <p:nvPr/>
        </p:nvCxnSpPr>
        <p:spPr>
          <a:xfrm>
            <a:off x="7487424" y="2618892"/>
            <a:ext cx="0" cy="677693"/>
          </a:xfrm>
          <a:prstGeom prst="line">
            <a:avLst/>
          </a:prstGeom>
          <a:ln w="57150" cap="sq">
            <a:solidFill>
              <a:schemeClr val="bg1">
                <a:lumMod val="6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/>
        </p:nvSpPr>
        <p:spPr>
          <a:xfrm>
            <a:off x="5658989" y="3867009"/>
            <a:ext cx="907621" cy="4226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75000"/>
              </a:lnSpc>
            </a:pPr>
            <a:r>
              <a:rPr lang="en-US" sz="1400" dirty="0">
                <a:latin typeface="+mn-lt"/>
              </a:rPr>
              <a:t>Interrupts</a:t>
            </a:r>
            <a:br>
              <a:rPr lang="en-US" sz="1400" dirty="0">
                <a:latin typeface="+mn-lt"/>
              </a:rPr>
            </a:br>
            <a:r>
              <a:rPr lang="en-US" sz="1400" dirty="0">
                <a:latin typeface="+mn-lt"/>
              </a:rPr>
              <a:t>enabled</a:t>
            </a:r>
          </a:p>
        </p:txBody>
      </p:sp>
      <p:cxnSp>
        <p:nvCxnSpPr>
          <p:cNvPr id="25" name="Conector reto 19"/>
          <p:cNvCxnSpPr/>
          <p:nvPr/>
        </p:nvCxnSpPr>
        <p:spPr>
          <a:xfrm>
            <a:off x="2729518" y="2593491"/>
            <a:ext cx="4757906" cy="0"/>
          </a:xfrm>
          <a:prstGeom prst="line">
            <a:avLst/>
          </a:prstGeom>
          <a:ln w="57150" cap="sq">
            <a:solidFill>
              <a:schemeClr val="bg1">
                <a:lumMod val="6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5131063" y="2739316"/>
            <a:ext cx="907621" cy="4226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75000"/>
              </a:lnSpc>
            </a:pPr>
            <a:r>
              <a:rPr lang="en-US" sz="1400" dirty="0">
                <a:latin typeface="+mn-lt"/>
              </a:rPr>
              <a:t>Interrupts</a:t>
            </a:r>
            <a:br>
              <a:rPr lang="en-US" sz="1400" dirty="0">
                <a:latin typeface="+mn-lt"/>
              </a:rPr>
            </a:br>
            <a:r>
              <a:rPr lang="en-US" sz="1400" dirty="0">
                <a:latin typeface="+mn-lt"/>
              </a:rPr>
              <a:t>disabled</a:t>
            </a:r>
          </a:p>
        </p:txBody>
      </p:sp>
      <p:cxnSp>
        <p:nvCxnSpPr>
          <p:cNvPr id="27" name="Conector de seta reta 26"/>
          <p:cNvCxnSpPr>
            <a:stCxn id="291851" idx="2"/>
            <a:endCxn id="291845" idx="0"/>
          </p:cNvCxnSpPr>
          <p:nvPr/>
        </p:nvCxnSpPr>
        <p:spPr>
          <a:xfrm flipH="1">
            <a:off x="4985038" y="4196585"/>
            <a:ext cx="1" cy="937184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851" name="Rectangle 11"/>
          <p:cNvSpPr>
            <a:spLocks noChangeArrowheads="1"/>
          </p:cNvSpPr>
          <p:nvPr/>
        </p:nvSpPr>
        <p:spPr bwMode="auto">
          <a:xfrm>
            <a:off x="4265039" y="3296585"/>
            <a:ext cx="1440000" cy="900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Execute</a:t>
            </a:r>
            <a:b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instruction</a:t>
            </a:r>
          </a:p>
        </p:txBody>
      </p:sp>
      <p:cxnSp>
        <p:nvCxnSpPr>
          <p:cNvPr id="29" name="Conector reto 10"/>
          <p:cNvCxnSpPr/>
          <p:nvPr/>
        </p:nvCxnSpPr>
        <p:spPr>
          <a:xfrm flipV="1">
            <a:off x="4985038" y="2593491"/>
            <a:ext cx="0" cy="703094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/>
          <p:cNvCxnSpPr/>
          <p:nvPr/>
        </p:nvCxnSpPr>
        <p:spPr>
          <a:xfrm>
            <a:off x="2729518" y="2593491"/>
            <a:ext cx="2255520" cy="0"/>
          </a:xfrm>
          <a:prstGeom prst="line">
            <a:avLst/>
          </a:prstGeom>
          <a:ln w="57150" cap="sq">
            <a:solidFill>
              <a:schemeClr val="bg1">
                <a:lumMod val="6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1"/>
          <p:cNvSpPr>
            <a:spLocks noChangeArrowheads="1"/>
          </p:cNvSpPr>
          <p:nvPr/>
        </p:nvSpPr>
        <p:spPr bwMode="auto">
          <a:xfrm>
            <a:off x="6520560" y="3296585"/>
            <a:ext cx="1933728" cy="900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Interrupt checking </a:t>
            </a:r>
            <a:b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treatment</a:t>
            </a:r>
          </a:p>
        </p:txBody>
      </p:sp>
    </p:spTree>
    <p:extLst>
      <p:ext uri="{BB962C8B-B14F-4D97-AF65-F5344CB8AC3E}">
        <p14:creationId xmlns:p14="http://schemas.microsoft.com/office/powerpoint/2010/main" val="92978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1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1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1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1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91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6" grpId="0" animBg="1"/>
      <p:bldP spid="291852" grpId="0" animBg="1"/>
      <p:bldP spid="291844" grpId="0" animBg="1"/>
      <p:bldP spid="291845" grpId="0" animBg="1"/>
      <p:bldP spid="16" grpId="0"/>
      <p:bldP spid="291846" grpId="0" animBg="1"/>
      <p:bldP spid="23" grpId="0"/>
      <p:bldP spid="19" grpId="0"/>
      <p:bldP spid="12" grpId="0"/>
      <p:bldP spid="26" grpId="0"/>
      <p:bldP spid="291851" grpId="0" animBg="1"/>
      <p:bldP spid="1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pc="-120" dirty="0"/>
              <a:t>Interrupt-driven I/O or how to harness slack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dirty="0"/>
              <a:t>Processor is interrupted when I/O module ready to exchange data</a:t>
            </a:r>
          </a:p>
          <a:p>
            <a:pPr>
              <a:spcBef>
                <a:spcPts val="1200"/>
              </a:spcBef>
            </a:pPr>
            <a:r>
              <a:rPr lang="en-US" dirty="0"/>
              <a:t>Processor saves context of program executing and begins executing interrupt-handler</a:t>
            </a:r>
          </a:p>
          <a:p>
            <a:pPr>
              <a:spcBef>
                <a:spcPts val="1200"/>
              </a:spcBef>
            </a:pPr>
            <a:r>
              <a:rPr lang="en-US" dirty="0"/>
              <a:t>No needless waiting</a:t>
            </a:r>
          </a:p>
          <a:p>
            <a:pPr>
              <a:spcBef>
                <a:spcPts val="1200"/>
              </a:spcBef>
            </a:pPr>
            <a:r>
              <a:rPr lang="en-US" dirty="0"/>
              <a:t>Consumes a lot of processor time because every word read or written passes through the processor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rocess 3"/>
          <p:cNvSpPr/>
          <p:nvPr/>
        </p:nvSpPr>
        <p:spPr>
          <a:xfrm>
            <a:off x="440976" y="4675519"/>
            <a:ext cx="900000" cy="1219200"/>
          </a:xfrm>
          <a:prstGeom prst="flowChartProcess">
            <a:avLst/>
          </a:prstGeom>
          <a:solidFill>
            <a:schemeClr val="accent2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Condensed" charset="0"/>
                <a:ea typeface="Myriad Pro Light Condensed" charset="0"/>
                <a:cs typeface="Myriad Pro Light Condensed" charset="0"/>
              </a:rPr>
              <a:t>Issue read command to I/O module</a:t>
            </a:r>
          </a:p>
        </p:txBody>
      </p:sp>
      <p:sp>
        <p:nvSpPr>
          <p:cNvPr id="8" name="Process 7"/>
          <p:cNvSpPr/>
          <p:nvPr/>
        </p:nvSpPr>
        <p:spPr>
          <a:xfrm>
            <a:off x="1960086" y="4673972"/>
            <a:ext cx="900000" cy="1219200"/>
          </a:xfrm>
          <a:prstGeom prst="flowChartProcess">
            <a:avLst/>
          </a:prstGeom>
          <a:solidFill>
            <a:srgbClr val="D092A7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Condensed" charset="0"/>
                <a:ea typeface="Myriad Pro Light Condensed" charset="0"/>
                <a:cs typeface="Myriad Pro Light Condensed" charset="0"/>
              </a:rPr>
              <a:t>Read status of I/O module</a:t>
            </a:r>
          </a:p>
        </p:txBody>
      </p:sp>
      <p:sp>
        <p:nvSpPr>
          <p:cNvPr id="5" name="Decision 4"/>
          <p:cNvSpPr/>
          <p:nvPr/>
        </p:nvSpPr>
        <p:spPr>
          <a:xfrm>
            <a:off x="3226908" y="4816195"/>
            <a:ext cx="1188000" cy="937847"/>
          </a:xfrm>
          <a:prstGeom prst="flowChartDecision">
            <a:avLst/>
          </a:prstGeom>
          <a:solidFill>
            <a:schemeClr val="accent2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Condensed" charset="0"/>
                <a:ea typeface="Myriad Pro Light Condensed" charset="0"/>
                <a:cs typeface="Myriad Pro Light Condensed" charset="0"/>
              </a:rPr>
              <a:t>Ready?</a:t>
            </a:r>
          </a:p>
        </p:txBody>
      </p:sp>
      <p:sp>
        <p:nvSpPr>
          <p:cNvPr id="9" name="Process 8"/>
          <p:cNvSpPr/>
          <p:nvPr/>
        </p:nvSpPr>
        <p:spPr>
          <a:xfrm>
            <a:off x="4781730" y="4675519"/>
            <a:ext cx="900000" cy="1219200"/>
          </a:xfrm>
          <a:prstGeom prst="flowChartProcess">
            <a:avLst/>
          </a:prstGeom>
          <a:solidFill>
            <a:srgbClr val="D092A7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Condensed" charset="0"/>
                <a:ea typeface="Myriad Pro Light Condensed" charset="0"/>
                <a:cs typeface="Myriad Pro Light Condensed" charset="0"/>
              </a:rPr>
              <a:t>Read word from I/O module</a:t>
            </a:r>
          </a:p>
        </p:txBody>
      </p:sp>
      <p:sp>
        <p:nvSpPr>
          <p:cNvPr id="10" name="Process 9"/>
          <p:cNvSpPr/>
          <p:nvPr/>
        </p:nvSpPr>
        <p:spPr>
          <a:xfrm>
            <a:off x="6048552" y="4675519"/>
            <a:ext cx="900000" cy="1219200"/>
          </a:xfrm>
          <a:prstGeom prst="flowChartProcess">
            <a:avLst/>
          </a:prstGeom>
          <a:solidFill>
            <a:schemeClr val="accent2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Condensed" charset="0"/>
                <a:ea typeface="Myriad Pro Light Condensed" charset="0"/>
                <a:cs typeface="Myriad Pro Light Condensed" charset="0"/>
              </a:rPr>
              <a:t>Write word to memory</a:t>
            </a:r>
          </a:p>
        </p:txBody>
      </p:sp>
      <p:cxnSp>
        <p:nvCxnSpPr>
          <p:cNvPr id="14" name="Straight Arrow Connector 13"/>
          <p:cNvCxnSpPr>
            <a:stCxn id="8" idx="3"/>
            <a:endCxn id="5" idx="1"/>
          </p:cNvCxnSpPr>
          <p:nvPr/>
        </p:nvCxnSpPr>
        <p:spPr>
          <a:xfrm>
            <a:off x="2860086" y="5283572"/>
            <a:ext cx="366822" cy="154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3"/>
            <a:endCxn id="9" idx="1"/>
          </p:cNvCxnSpPr>
          <p:nvPr/>
        </p:nvCxnSpPr>
        <p:spPr>
          <a:xfrm>
            <a:off x="4414908" y="5285119"/>
            <a:ext cx="366822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9" idx="3"/>
            <a:endCxn id="10" idx="1"/>
          </p:cNvCxnSpPr>
          <p:nvPr/>
        </p:nvCxnSpPr>
        <p:spPr>
          <a:xfrm>
            <a:off x="5681730" y="5285119"/>
            <a:ext cx="366822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3"/>
            <a:endCxn id="11" idx="1"/>
          </p:cNvCxnSpPr>
          <p:nvPr/>
        </p:nvCxnSpPr>
        <p:spPr>
          <a:xfrm>
            <a:off x="6948552" y="5285119"/>
            <a:ext cx="366820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307802" y="4886534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Myriad Pro Light Condensed" charset="0"/>
                <a:ea typeface="Myriad Pro Light Condensed" charset="0"/>
                <a:cs typeface="Myriad Pro Light Condensed" charset="0"/>
              </a:rPr>
              <a:t>Yes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808629" y="5736230"/>
            <a:ext cx="4539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  <a:ea typeface="Myriad Pro Light Condensed" charset="0"/>
                <a:cs typeface="Myriad Pro Light Condensed" charset="0"/>
              </a:rPr>
              <a:t>No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836974" y="4345747"/>
            <a:ext cx="432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 Light Condensed" charset="0"/>
                <a:ea typeface="Myriad Pro Light Condensed" charset="0"/>
                <a:cs typeface="Myriad Pro Light Condensed" charset="0"/>
              </a:rPr>
              <a:t>No</a:t>
            </a:r>
          </a:p>
        </p:txBody>
      </p:sp>
      <p:cxnSp>
        <p:nvCxnSpPr>
          <p:cNvPr id="34" name="Elbow Connector 33"/>
          <p:cNvCxnSpPr>
            <a:stCxn id="11" idx="0"/>
            <a:endCxn id="4" idx="0"/>
          </p:cNvCxnSpPr>
          <p:nvPr/>
        </p:nvCxnSpPr>
        <p:spPr>
          <a:xfrm rot="16200000" flipV="1">
            <a:off x="4293836" y="1272659"/>
            <a:ext cx="140676" cy="6946396"/>
          </a:xfrm>
          <a:prstGeom prst="bentConnector3">
            <a:avLst>
              <a:gd name="adj1" fmla="val 362502"/>
            </a:avLst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431801" y="3736125"/>
            <a:ext cx="6180014" cy="48628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defTabSz="914118">
              <a:lnSpc>
                <a:spcPct val="80000"/>
              </a:lnSpc>
              <a:spcBef>
                <a:spcPct val="0"/>
              </a:spcBef>
            </a:pPr>
            <a:r>
              <a:rPr lang="en-US" sz="32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Myriad Pro SemiCondensed" charset="0"/>
                <a:cs typeface="Myriad Pro SemiCondensed" charset="0"/>
              </a:rPr>
              <a:t>Example of interrupt-driven input operation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269090" y="4886534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Myriad Pro Light Condensed" charset="0"/>
                <a:ea typeface="Myriad Pro Light Condensed" charset="0"/>
                <a:cs typeface="Myriad Pro Light Condensed" charset="0"/>
              </a:rPr>
              <a:t>Yes</a:t>
            </a:r>
          </a:p>
        </p:txBody>
      </p:sp>
      <p:cxnSp>
        <p:nvCxnSpPr>
          <p:cNvPr id="7" name="Straight Arrow Connector 6"/>
          <p:cNvCxnSpPr>
            <a:stCxn id="5" idx="2"/>
            <a:endCxn id="37" idx="0"/>
          </p:cNvCxnSpPr>
          <p:nvPr/>
        </p:nvCxnSpPr>
        <p:spPr>
          <a:xfrm>
            <a:off x="3820908" y="5754042"/>
            <a:ext cx="0" cy="519758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4" idx="2"/>
          </p:cNvCxnSpPr>
          <p:nvPr/>
        </p:nvCxnSpPr>
        <p:spPr>
          <a:xfrm>
            <a:off x="890976" y="5894719"/>
            <a:ext cx="1417" cy="37908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2289519" y="5894719"/>
            <a:ext cx="0" cy="38885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39433" y="6283569"/>
            <a:ext cx="130308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i="1">
                <a:latin typeface="+mn-lt"/>
              </a:rPr>
              <a:t>do something else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676828" y="6283569"/>
            <a:ext cx="122538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i="1" dirty="0">
                <a:latin typeface="+mn-lt"/>
              </a:rPr>
              <a:t>interrupt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208217" y="6273800"/>
            <a:ext cx="122538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i="1">
                <a:latin typeface="+mn-lt"/>
              </a:rPr>
              <a:t>error condition</a:t>
            </a:r>
            <a:endParaRPr lang="en-US" sz="1600" i="1" dirty="0">
              <a:latin typeface="+mn-lt"/>
            </a:endParaRPr>
          </a:p>
        </p:txBody>
      </p:sp>
      <p:cxnSp>
        <p:nvCxnSpPr>
          <p:cNvPr id="27" name="Elbow Connector 26"/>
          <p:cNvCxnSpPr>
            <a:stCxn id="11" idx="3"/>
          </p:cNvCxnSpPr>
          <p:nvPr/>
        </p:nvCxnSpPr>
        <p:spPr>
          <a:xfrm>
            <a:off x="8359372" y="5285119"/>
            <a:ext cx="352828" cy="750906"/>
          </a:xfrm>
          <a:prstGeom prst="bentConnector2">
            <a:avLst/>
          </a:prstGeom>
          <a:ln w="38100">
            <a:solidFill>
              <a:schemeClr val="tx1">
                <a:lumMod val="50000"/>
                <a:lumOff val="50000"/>
                <a:alpha val="5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7965398" y="6037347"/>
            <a:ext cx="81486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600" i="1">
                <a:latin typeface="+mn-lt"/>
              </a:rPr>
              <a:t>next instruction</a:t>
            </a:r>
            <a:endParaRPr lang="en-US" sz="1600" i="1" dirty="0">
              <a:latin typeface="+mn-lt"/>
            </a:endParaRPr>
          </a:p>
        </p:txBody>
      </p:sp>
      <p:sp>
        <p:nvSpPr>
          <p:cNvPr id="11" name="Decision 10"/>
          <p:cNvSpPr/>
          <p:nvPr/>
        </p:nvSpPr>
        <p:spPr>
          <a:xfrm>
            <a:off x="7315372" y="4816195"/>
            <a:ext cx="1044000" cy="937847"/>
          </a:xfrm>
          <a:prstGeom prst="flowChartDecision">
            <a:avLst/>
          </a:prstGeom>
          <a:solidFill>
            <a:schemeClr val="accent2"/>
          </a:solidFill>
          <a:ln w="38100"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yriad Pro Light Condensed" charset="0"/>
                <a:ea typeface="Myriad Pro Light Condensed" charset="0"/>
                <a:cs typeface="Myriad Pro Light Condensed" charset="0"/>
              </a:rPr>
              <a:t>Done?</a:t>
            </a:r>
          </a:p>
        </p:txBody>
      </p:sp>
    </p:spTree>
    <p:extLst>
      <p:ext uri="{BB962C8B-B14F-4D97-AF65-F5344CB8AC3E}">
        <p14:creationId xmlns:p14="http://schemas.microsoft.com/office/powerpoint/2010/main" val="149593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5" grpId="0" animBg="1"/>
      <p:bldP spid="9" grpId="0" animBg="1"/>
      <p:bldP spid="10" grpId="0" animBg="1"/>
      <p:bldP spid="26" grpId="0"/>
      <p:bldP spid="28" grpId="0"/>
      <p:bldP spid="33" grpId="0"/>
      <p:bldP spid="45" grpId="0"/>
      <p:bldP spid="52" grpId="0"/>
      <p:bldP spid="23" grpId="0"/>
      <p:bldP spid="36" grpId="0"/>
      <p:bldP spid="37" grpId="0"/>
      <p:bldP spid="48" grpId="0"/>
      <p:bldP spid="11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of control under an interrupt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Espaço Reservado para Conteúdo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915711850"/>
                  </p:ext>
                </p:extLst>
              </p:nvPr>
            </p:nvGraphicFramePr>
            <p:xfrm>
              <a:off x="431799" y="1412875"/>
              <a:ext cx="8280401" cy="4603866"/>
            </p:xfrm>
            <a:graphic>
              <a:graphicData uri="http://schemas.openxmlformats.org/drawingml/2006/table">
                <a:tbl>
                  <a:tblPr>
                    <a:tableStyleId>{2D5ABB26-0587-4C30-8999-92F81FD0307C}</a:tableStyleId>
                  </a:tblPr>
                  <a:tblGrid>
                    <a:gridCol w="30358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963494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78413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778413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167619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778516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778135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655864">
                    <a:tc>
                      <a:txBody>
                        <a:bodyPr/>
                        <a:lstStyle/>
                        <a:p>
                          <a:r>
                            <a:rPr lang="en-US" sz="3200" dirty="0"/>
                            <a:t>User program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right"/>
                              </m:oMathParaPr>
                              <m:oMath xmlns:m="http://schemas.openxmlformats.org/officeDocument/2006/math">
                                <m:r>
                                  <a:rPr lang="en-US" sz="2400" dirty="0" smtClean="0">
                                    <a:latin typeface="Cambria Math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 marL="90000" marR="180000" marT="46800" marB="46800"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B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B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558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right"/>
                              </m:oMathParaPr>
                              <m:oMath xmlns:m="http://schemas.openxmlformats.org/officeDocument/2006/math">
                                <m:r>
                                  <a:rPr lang="en-US" sz="2400" dirty="0" smtClean="0">
                                    <a:latin typeface="Cambria Math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 marL="90000" marR="180000" marT="46800" marB="46800"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T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T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ts val="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4800" kern="1200" dirty="0">
                            <a:solidFill>
                              <a:schemeClr val="bg1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vert="vert" anchor="ctr"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66868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r" defTabSz="914400" rtl="0" eaLnBrk="1" latinLnBrk="0" hangingPunct="1"/>
                          <a:endParaRPr lang="en-US" sz="24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90000" marR="180000" marT="46800" marB="46800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4800" kern="1200" dirty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...</a:t>
                          </a:r>
                        </a:p>
                      </a:txBody>
                      <a:tcPr vert="vert" anchor="ctr"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4800" kern="1200" dirty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...</a:t>
                          </a:r>
                        </a:p>
                        <a:p>
                          <a:pPr marL="0" marR="0" indent="0" algn="ctr" defTabSz="914400" rtl="0" eaLnBrk="1" fontAlgn="auto" latinLnBrk="0" hangingPunct="1">
                            <a:lnSpc>
                              <a:spcPts val="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1500" kern="1200" dirty="0">
                            <a:solidFill>
                              <a:schemeClr val="bg1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vert="vert" anchor="ctr"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65586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Interrupt occurs here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right"/>
                              </m:oMathParaPr>
                              <m:oMath xmlns:m="http://schemas.openxmlformats.org/officeDocument/2006/math">
                                <m:r>
                                  <a:rPr lang="pt-BR" sz="2400" dirty="0" smtClean="0">
                                    <a:latin typeface="Cambria Math"/>
                                  </a:rPr>
                                  <m:t>𝑖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 marL="90000" marR="180000" marT="46800" marB="46800"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B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B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6558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right"/>
                              </m:oMathParaPr>
                              <m:oMath xmlns:m="http://schemas.openxmlformats.org/officeDocument/2006/math">
                                <m:r>
                                  <a:rPr lang="en-US" sz="2400" dirty="0" smtClean="0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sz="2400" dirty="0" smtClean="0">
                                    <a:latin typeface="Cambria Math"/>
                                  </a:rPr>
                                  <m:t>+1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 marL="90000" marR="180000" marT="46800" marB="46800"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T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dirty="0"/>
                        </a:p>
                        <a:p>
                          <a:endParaRPr lang="en-US" dirty="0"/>
                        </a:p>
                      </a:txBody>
                      <a:tcPr>
                        <a:lnT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rowSpan="2" gridSpan="2">
                      <a:txBody>
                        <a:bodyPr/>
                        <a:lstStyle/>
                        <a:p>
                          <a:pPr rtl="0" eaLnBrk="1" latinLnBrk="0" hangingPunct="1">
                            <a:lnSpc>
                              <a:spcPct val="75000"/>
                            </a:lnSpc>
                          </a:pPr>
                          <a:r>
                            <a:rPr lang="en-US" sz="280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Interrupt handler</a:t>
                          </a:r>
                          <a:endParaRPr lang="pt-BR" sz="2800" dirty="0">
                            <a:effectLst/>
                          </a:endParaRPr>
                        </a:p>
                      </a:txBody>
                      <a:tcPr marL="90000" marR="90000" marT="180000" marB="0"/>
                    </a:tc>
                    <a:tc rowSpan="2"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6558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 marL="90000" marR="180000" marT="46800" marB="46800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4800" kern="1200" dirty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...</a:t>
                          </a:r>
                        </a:p>
                      </a:txBody>
                      <a:tcPr vert="vert" anchor="ctr"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655864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right"/>
                              </m:oMathParaPr>
                              <m:oMath xmlns:m="http://schemas.openxmlformats.org/officeDocument/2006/math">
                                <m:r>
                                  <a:rPr lang="en-US" sz="2400" dirty="0" smtClean="0">
                                    <a:latin typeface="Cambria Math"/>
                                  </a:rPr>
                                  <m:t>𝑀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 marL="90000" marR="180000" marT="46800" marB="46800"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Espaço Reservado para Conteúdo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915711850"/>
                  </p:ext>
                </p:extLst>
              </p:nvPr>
            </p:nvGraphicFramePr>
            <p:xfrm>
              <a:off x="431799" y="1412875"/>
              <a:ext cx="8280401" cy="4603866"/>
            </p:xfrm>
            <a:graphic>
              <a:graphicData uri="http://schemas.openxmlformats.org/drawingml/2006/table">
                <a:tbl>
                  <a:tblPr>
                    <a:tableStyleId>{2D5ABB26-0587-4C30-8999-92F81FD0307C}</a:tableStyleId>
                  </a:tblPr>
                  <a:tblGrid>
                    <a:gridCol w="3035811"/>
                    <a:gridCol w="963494"/>
                    <a:gridCol w="778413"/>
                    <a:gridCol w="778413"/>
                    <a:gridCol w="1167619"/>
                    <a:gridCol w="778516"/>
                    <a:gridCol w="778135"/>
                  </a:tblGrid>
                  <a:tr h="655864">
                    <a:tc>
                      <a:txBody>
                        <a:bodyPr/>
                        <a:lstStyle/>
                        <a:p>
                          <a:r>
                            <a:rPr lang="en-US" sz="3200" dirty="0" smtClean="0"/>
                            <a:t>User program</a:t>
                          </a:r>
                          <a:endParaRPr lang="en-US" sz="3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0000" marR="180000" marT="46800" marB="46800">
                        <a:blipFill rotWithShape="0">
                          <a:blip r:embed="rId3"/>
                          <a:stretch>
                            <a:fillRect l="-315823" t="-11111" r="-444937" b="-6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B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B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noFill/>
                      </a:tcPr>
                    </a:tc>
                  </a:tr>
                  <a:tr h="6558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0000" marR="180000" marT="46800" marB="46800">
                        <a:blipFill rotWithShape="0">
                          <a:blip r:embed="rId3"/>
                          <a:stretch>
                            <a:fillRect l="-315823" t="-112150" r="-444937" b="-5056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T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T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ts val="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4800" kern="1200" dirty="0" smtClean="0">
                            <a:solidFill>
                              <a:schemeClr val="bg1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vert="vert" anchor="ctr"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/>
                        </a:solidFill>
                      </a:tcPr>
                    </a:tc>
                  </a:tr>
                  <a:tr h="66868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r" defTabSz="914400" rtl="0" eaLnBrk="1" latinLnBrk="0" hangingPunct="1"/>
                          <a:endParaRPr lang="en-US" sz="24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90000" marR="180000" marT="46800" marB="46800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4800" kern="1200" dirty="0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...</a:t>
                          </a:r>
                          <a:endParaRPr lang="en-US" sz="4800" kern="1200" dirty="0">
                            <a:solidFill>
                              <a:schemeClr val="bg1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vert="vert" anchor="ctr"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4800" kern="1200" dirty="0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...</a:t>
                          </a:r>
                        </a:p>
                        <a:p>
                          <a:pPr marL="0" marR="0" indent="0" algn="ctr" defTabSz="914400" rtl="0" eaLnBrk="1" fontAlgn="auto" latinLnBrk="0" hangingPunct="1">
                            <a:lnSpc>
                              <a:spcPts val="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1500" kern="1200" dirty="0">
                            <a:solidFill>
                              <a:schemeClr val="bg1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vert="vert" anchor="ctr"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</a:tr>
                  <a:tr h="655864">
                    <a:tc>
                      <a:txBody>
                        <a:bodyPr/>
                        <a:lstStyle/>
                        <a:p>
                          <a:r>
                            <a:rPr lang="en-US" sz="2400" dirty="0" smtClean="0"/>
                            <a:t>Interrupt occurs here</a:t>
                          </a:r>
                          <a:endParaRPr 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0000" marR="180000" marT="46800" marB="46800">
                        <a:blipFill rotWithShape="0">
                          <a:blip r:embed="rId3"/>
                          <a:stretch>
                            <a:fillRect l="-315823" t="-312037" r="-444937" b="-2990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B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B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/>
                        </a:solidFill>
                      </a:tcPr>
                    </a:tc>
                  </a:tr>
                  <a:tr h="6558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0000" marR="180000" marT="46800" marB="46800">
                        <a:blipFill rotWithShape="0">
                          <a:blip r:embed="rId3"/>
                          <a:stretch>
                            <a:fillRect l="-315823" t="-412037" r="-444937" b="-1990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T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dirty="0" smtClean="0"/>
                        </a:p>
                        <a:p>
                          <a:endParaRPr lang="en-US" dirty="0"/>
                        </a:p>
                      </a:txBody>
                      <a:tcPr>
                        <a:lnT w="57150" cap="flat" cmpd="sng" algn="ctr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rowSpan="2" gridSpan="2">
                      <a:txBody>
                        <a:bodyPr/>
                        <a:lstStyle/>
                        <a:p>
                          <a:pPr rtl="0" eaLnBrk="1" latinLnBrk="0" hangingPunct="1">
                            <a:lnSpc>
                              <a:spcPct val="75000"/>
                            </a:lnSpc>
                          </a:pPr>
                          <a:r>
                            <a:rPr lang="en-US" sz="2800" kern="1200" dirty="0" smtClean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Interrupt handler</a:t>
                          </a:r>
                          <a:endParaRPr lang="pt-BR" sz="2800" dirty="0">
                            <a:effectLst/>
                          </a:endParaRPr>
                        </a:p>
                      </a:txBody>
                      <a:tcPr marL="90000" marR="90000" marT="180000" marB="0"/>
                    </a:tc>
                    <a:tc rowSpan="2"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</a:tr>
                  <a:tr h="6558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 marL="90000" marR="180000" marT="46800" marB="46800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4800" kern="1200" dirty="0" smtClean="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...</a:t>
                          </a:r>
                          <a:endParaRPr lang="en-US" sz="4800" kern="1200" dirty="0">
                            <a:solidFill>
                              <a:schemeClr val="bg1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vert="vert" anchor="ctr"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</a:tr>
                  <a:tr h="655864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0000" marR="180000" marT="46800" marB="46800">
                        <a:blipFill rotWithShape="0">
                          <a:blip r:embed="rId3"/>
                          <a:stretch>
                            <a:fillRect l="-315823" t="-611111" r="-4449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chemeClr val="accent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  <p:cxnSp>
        <p:nvCxnSpPr>
          <p:cNvPr id="14" name="Conector de seta reta 6"/>
          <p:cNvCxnSpPr/>
          <p:nvPr/>
        </p:nvCxnSpPr>
        <p:spPr>
          <a:xfrm>
            <a:off x="2912758" y="3663950"/>
            <a:ext cx="1108180" cy="0"/>
          </a:xfrm>
          <a:prstGeom prst="straightConnector1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9"/>
          <p:cNvCxnSpPr/>
          <p:nvPr/>
        </p:nvCxnSpPr>
        <p:spPr>
          <a:xfrm>
            <a:off x="7993062" y="2043105"/>
            <a:ext cx="0" cy="1980264"/>
          </a:xfrm>
          <a:prstGeom prst="straightConnector1">
            <a:avLst/>
          </a:prstGeom>
          <a:ln w="762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orma livre 25"/>
          <p:cNvSpPr/>
          <p:nvPr/>
        </p:nvSpPr>
        <p:spPr>
          <a:xfrm>
            <a:off x="5194569" y="2062872"/>
            <a:ext cx="2782111" cy="1926076"/>
          </a:xfrm>
          <a:custGeom>
            <a:avLst/>
            <a:gdLst>
              <a:gd name="connsiteX0" fmla="*/ 0 w 2782111"/>
              <a:gd name="connsiteY0" fmla="*/ 1926076 h 1926076"/>
              <a:gd name="connsiteX1" fmla="*/ 2782111 w 2782111"/>
              <a:gd name="connsiteY1" fmla="*/ 0 h 1926076"/>
              <a:gd name="connsiteX2" fmla="*/ 2782111 w 2782111"/>
              <a:gd name="connsiteY2" fmla="*/ 0 h 1926076"/>
              <a:gd name="connsiteX0" fmla="*/ 0 w 2782111"/>
              <a:gd name="connsiteY0" fmla="*/ 1926076 h 1926076"/>
              <a:gd name="connsiteX1" fmla="*/ 2782111 w 2782111"/>
              <a:gd name="connsiteY1" fmla="*/ 0 h 1926076"/>
              <a:gd name="connsiteX2" fmla="*/ 2782111 w 2782111"/>
              <a:gd name="connsiteY2" fmla="*/ 0 h 1926076"/>
              <a:gd name="connsiteX0" fmla="*/ 0 w 2782111"/>
              <a:gd name="connsiteY0" fmla="*/ 1926076 h 1926076"/>
              <a:gd name="connsiteX1" fmla="*/ 2782111 w 2782111"/>
              <a:gd name="connsiteY1" fmla="*/ 0 h 1926076"/>
              <a:gd name="connsiteX2" fmla="*/ 2782111 w 2782111"/>
              <a:gd name="connsiteY2" fmla="*/ 0 h 1926076"/>
              <a:gd name="connsiteX0" fmla="*/ 0 w 2782111"/>
              <a:gd name="connsiteY0" fmla="*/ 1926076 h 1926076"/>
              <a:gd name="connsiteX1" fmla="*/ 2782111 w 2782111"/>
              <a:gd name="connsiteY1" fmla="*/ 0 h 1926076"/>
              <a:gd name="connsiteX2" fmla="*/ 2782111 w 2782111"/>
              <a:gd name="connsiteY2" fmla="*/ 0 h 1926076"/>
              <a:gd name="connsiteX0" fmla="*/ 0 w 2782111"/>
              <a:gd name="connsiteY0" fmla="*/ 1926076 h 1926076"/>
              <a:gd name="connsiteX1" fmla="*/ 2782111 w 2782111"/>
              <a:gd name="connsiteY1" fmla="*/ 0 h 1926076"/>
              <a:gd name="connsiteX2" fmla="*/ 2782111 w 2782111"/>
              <a:gd name="connsiteY2" fmla="*/ 0 h 192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82111" h="1926076">
                <a:moveTo>
                  <a:pt x="0" y="1926076"/>
                </a:moveTo>
                <a:cubicBezTo>
                  <a:pt x="946826" y="1770433"/>
                  <a:pt x="1660188" y="77821"/>
                  <a:pt x="2782111" y="0"/>
                </a:cubicBezTo>
                <a:lnTo>
                  <a:pt x="2782111" y="0"/>
                </a:lnTo>
              </a:path>
            </a:pathLst>
          </a:custGeom>
          <a:noFill/>
          <a:ln w="76200" cmpd="sng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orma livre 26"/>
          <p:cNvSpPr/>
          <p:nvPr/>
        </p:nvSpPr>
        <p:spPr>
          <a:xfrm>
            <a:off x="5214025" y="4010093"/>
            <a:ext cx="2782110" cy="192492"/>
          </a:xfrm>
          <a:custGeom>
            <a:avLst/>
            <a:gdLst>
              <a:gd name="connsiteX0" fmla="*/ 2782110 w 2782110"/>
              <a:gd name="connsiteY0" fmla="*/ 0 h 38910"/>
              <a:gd name="connsiteX1" fmla="*/ 0 w 2782110"/>
              <a:gd name="connsiteY1" fmla="*/ 38910 h 38910"/>
              <a:gd name="connsiteX0" fmla="*/ 2782110 w 2782110"/>
              <a:gd name="connsiteY0" fmla="*/ 0 h 38910"/>
              <a:gd name="connsiteX1" fmla="*/ 0 w 2782110"/>
              <a:gd name="connsiteY1" fmla="*/ 38910 h 38910"/>
              <a:gd name="connsiteX0" fmla="*/ 2782110 w 2782110"/>
              <a:gd name="connsiteY0" fmla="*/ 0 h 194867"/>
              <a:gd name="connsiteX1" fmla="*/ 0 w 2782110"/>
              <a:gd name="connsiteY1" fmla="*/ 38910 h 194867"/>
              <a:gd name="connsiteX0" fmla="*/ 2782110 w 2782110"/>
              <a:gd name="connsiteY0" fmla="*/ 56677 h 192492"/>
              <a:gd name="connsiteX1" fmla="*/ 0 w 2782110"/>
              <a:gd name="connsiteY1" fmla="*/ 95587 h 19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782110" h="192492">
                <a:moveTo>
                  <a:pt x="2782110" y="56677"/>
                </a:moveTo>
                <a:cubicBezTo>
                  <a:pt x="1854740" y="478209"/>
                  <a:pt x="1141379" y="-248124"/>
                  <a:pt x="0" y="95587"/>
                </a:cubicBezTo>
              </a:path>
            </a:pathLst>
          </a:custGeom>
          <a:noFill/>
          <a:ln w="76200" cmpd="sng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onector de seta reta 8"/>
          <p:cNvCxnSpPr/>
          <p:nvPr/>
        </p:nvCxnSpPr>
        <p:spPr>
          <a:xfrm>
            <a:off x="5202083" y="1412875"/>
            <a:ext cx="0" cy="2610494"/>
          </a:xfrm>
          <a:prstGeom prst="straightConnector1">
            <a:avLst/>
          </a:prstGeom>
          <a:ln w="762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de seta reta 17"/>
          <p:cNvCxnSpPr/>
          <p:nvPr/>
        </p:nvCxnSpPr>
        <p:spPr>
          <a:xfrm>
            <a:off x="5202083" y="4113213"/>
            <a:ext cx="0" cy="1903528"/>
          </a:xfrm>
          <a:prstGeom prst="straightConnector1">
            <a:avLst/>
          </a:prstGeom>
          <a:ln w="762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761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Flow of Control with Short I/O Wait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pSp>
        <p:nvGrpSpPr>
          <p:cNvPr id="74" name="Grupo 17"/>
          <p:cNvGrpSpPr/>
          <p:nvPr/>
        </p:nvGrpSpPr>
        <p:grpSpPr>
          <a:xfrm>
            <a:off x="1873072" y="5827350"/>
            <a:ext cx="1440000" cy="630000"/>
            <a:chOff x="1872613" y="5852682"/>
            <a:chExt cx="1440000" cy="630000"/>
          </a:xfrm>
        </p:grpSpPr>
        <p:cxnSp>
          <p:nvCxnSpPr>
            <p:cNvPr id="77" name="Conector reto 243733"/>
            <p:cNvCxnSpPr/>
            <p:nvPr/>
          </p:nvCxnSpPr>
          <p:spPr>
            <a:xfrm>
              <a:off x="1872613" y="5852682"/>
              <a:ext cx="0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ector reto 243735"/>
            <p:cNvCxnSpPr/>
            <p:nvPr/>
          </p:nvCxnSpPr>
          <p:spPr>
            <a:xfrm flipH="1">
              <a:off x="3305142" y="5852682"/>
              <a:ext cx="7471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ector reto 243741"/>
            <p:cNvCxnSpPr/>
            <p:nvPr/>
          </p:nvCxnSpPr>
          <p:spPr>
            <a:xfrm>
              <a:off x="1872613" y="6482682"/>
              <a:ext cx="1440000" cy="0"/>
            </a:xfrm>
            <a:prstGeom prst="line">
              <a:avLst/>
            </a:prstGeom>
            <a:ln w="38100"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CaixaDeTexto 34"/>
            <p:cNvSpPr txBox="1"/>
            <p:nvPr/>
          </p:nvSpPr>
          <p:spPr>
            <a:xfrm>
              <a:off x="1922327" y="6099495"/>
              <a:ext cx="1311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n-lt"/>
                </a:rPr>
                <a:t>I/O operation</a:t>
              </a:r>
            </a:p>
          </p:txBody>
        </p:sp>
      </p:grpSp>
      <p:grpSp>
        <p:nvGrpSpPr>
          <p:cNvPr id="81" name="Grupo 18"/>
          <p:cNvGrpSpPr/>
          <p:nvPr/>
        </p:nvGrpSpPr>
        <p:grpSpPr>
          <a:xfrm>
            <a:off x="5474651" y="5827350"/>
            <a:ext cx="1440813" cy="630000"/>
            <a:chOff x="5474192" y="5852682"/>
            <a:chExt cx="1440813" cy="630000"/>
          </a:xfrm>
        </p:grpSpPr>
        <p:cxnSp>
          <p:nvCxnSpPr>
            <p:cNvPr id="82" name="Conector reto 243737"/>
            <p:cNvCxnSpPr/>
            <p:nvPr/>
          </p:nvCxnSpPr>
          <p:spPr>
            <a:xfrm>
              <a:off x="5474192" y="5852682"/>
              <a:ext cx="0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ctor reto 243739"/>
            <p:cNvCxnSpPr/>
            <p:nvPr/>
          </p:nvCxnSpPr>
          <p:spPr>
            <a:xfrm>
              <a:off x="6914192" y="5852682"/>
              <a:ext cx="0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to 32"/>
            <p:cNvCxnSpPr/>
            <p:nvPr/>
          </p:nvCxnSpPr>
          <p:spPr>
            <a:xfrm>
              <a:off x="5474192" y="6482682"/>
              <a:ext cx="1440813" cy="0"/>
            </a:xfrm>
            <a:prstGeom prst="line">
              <a:avLst/>
            </a:prstGeom>
            <a:ln w="38100"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CaixaDeTexto 105"/>
            <p:cNvSpPr txBox="1"/>
            <p:nvPr/>
          </p:nvSpPr>
          <p:spPr>
            <a:xfrm>
              <a:off x="5538275" y="6099495"/>
              <a:ext cx="1311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n-lt"/>
                </a:rPr>
                <a:t>I/O operation</a:t>
              </a:r>
            </a:p>
          </p:txBody>
        </p:sp>
      </p:grpSp>
      <p:sp>
        <p:nvSpPr>
          <p:cNvPr id="86" name="Retângulo 5"/>
          <p:cNvSpPr/>
          <p:nvPr/>
        </p:nvSpPr>
        <p:spPr>
          <a:xfrm>
            <a:off x="433072" y="5557350"/>
            <a:ext cx="900000" cy="5400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</a:t>
            </a:r>
            <a:endParaRPr lang="en-US" sz="2800" dirty="0"/>
          </a:p>
        </p:txBody>
      </p:sp>
      <p:sp>
        <p:nvSpPr>
          <p:cNvPr id="87" name="Retângulo 57"/>
          <p:cNvSpPr/>
          <p:nvPr/>
        </p:nvSpPr>
        <p:spPr>
          <a:xfrm>
            <a:off x="1333072" y="5557350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</a:t>
            </a:r>
            <a:endParaRPr lang="en-US" sz="2800" dirty="0"/>
          </a:p>
        </p:txBody>
      </p:sp>
      <p:sp>
        <p:nvSpPr>
          <p:cNvPr id="88" name="Retângulo 59"/>
          <p:cNvSpPr/>
          <p:nvPr/>
        </p:nvSpPr>
        <p:spPr>
          <a:xfrm>
            <a:off x="3313885" y="5557350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</a:t>
            </a:r>
            <a:endParaRPr lang="en-US" sz="2800" dirty="0"/>
          </a:p>
        </p:txBody>
      </p:sp>
      <p:sp>
        <p:nvSpPr>
          <p:cNvPr id="89" name="Retângulo 60"/>
          <p:cNvSpPr/>
          <p:nvPr/>
        </p:nvSpPr>
        <p:spPr>
          <a:xfrm>
            <a:off x="3853885" y="5557350"/>
            <a:ext cx="1080000" cy="540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</a:t>
            </a:r>
            <a:endParaRPr lang="en-US" sz="2800" dirty="0"/>
          </a:p>
        </p:txBody>
      </p:sp>
      <p:sp>
        <p:nvSpPr>
          <p:cNvPr id="90" name="Retângulo 64"/>
          <p:cNvSpPr/>
          <p:nvPr/>
        </p:nvSpPr>
        <p:spPr>
          <a:xfrm>
            <a:off x="7455464" y="5557350"/>
            <a:ext cx="1258008" cy="540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</a:t>
            </a:r>
            <a:endParaRPr lang="en-US" sz="2800" dirty="0"/>
          </a:p>
        </p:txBody>
      </p:sp>
      <p:sp>
        <p:nvSpPr>
          <p:cNvPr id="91" name="Retângulo 65"/>
          <p:cNvSpPr/>
          <p:nvPr/>
        </p:nvSpPr>
        <p:spPr>
          <a:xfrm>
            <a:off x="4934651" y="5557350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</a:t>
            </a:r>
            <a:endParaRPr lang="en-US" sz="2800" dirty="0"/>
          </a:p>
        </p:txBody>
      </p:sp>
      <p:sp>
        <p:nvSpPr>
          <p:cNvPr id="92" name="Retângulo 67"/>
          <p:cNvSpPr/>
          <p:nvPr/>
        </p:nvSpPr>
        <p:spPr>
          <a:xfrm>
            <a:off x="6915464" y="5557350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</a:t>
            </a:r>
            <a:endParaRPr lang="en-US" sz="2800" dirty="0"/>
          </a:p>
        </p:txBody>
      </p:sp>
      <p:sp>
        <p:nvSpPr>
          <p:cNvPr id="93" name="Retângulo 68"/>
          <p:cNvSpPr/>
          <p:nvPr/>
        </p:nvSpPr>
        <p:spPr>
          <a:xfrm>
            <a:off x="2320469" y="1420859"/>
            <a:ext cx="900000" cy="9000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</a:t>
            </a:r>
            <a:br>
              <a:rPr lang="en-US" sz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write</a:t>
            </a:r>
            <a:endParaRPr lang="en-US" sz="2000" dirty="0"/>
          </a:p>
        </p:txBody>
      </p:sp>
      <p:sp>
        <p:nvSpPr>
          <p:cNvPr id="94" name="Retângulo 69"/>
          <p:cNvSpPr/>
          <p:nvPr/>
        </p:nvSpPr>
        <p:spPr>
          <a:xfrm>
            <a:off x="2320469" y="2918427"/>
            <a:ext cx="900000" cy="853992"/>
          </a:xfrm>
          <a:prstGeom prst="rect">
            <a:avLst/>
          </a:prstGeom>
          <a:solidFill>
            <a:schemeClr val="accent2">
              <a:lumMod val="75000"/>
            </a:schemeClr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</a:t>
            </a: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write</a:t>
            </a:r>
            <a:endParaRPr lang="en-US" dirty="0"/>
          </a:p>
        </p:txBody>
      </p:sp>
      <p:sp>
        <p:nvSpPr>
          <p:cNvPr id="95" name="Retângulo 70"/>
          <p:cNvSpPr/>
          <p:nvPr/>
        </p:nvSpPr>
        <p:spPr>
          <a:xfrm>
            <a:off x="2320469" y="3783979"/>
            <a:ext cx="900000" cy="671999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</a:t>
            </a:r>
            <a:endParaRPr lang="en-US" sz="2800" dirty="0"/>
          </a:p>
        </p:txBody>
      </p:sp>
      <p:sp>
        <p:nvSpPr>
          <p:cNvPr id="96" name="Retângulo 71"/>
          <p:cNvSpPr/>
          <p:nvPr/>
        </p:nvSpPr>
        <p:spPr>
          <a:xfrm>
            <a:off x="5919798" y="1414087"/>
            <a:ext cx="900000" cy="900000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</a:t>
            </a:r>
            <a:br>
              <a:rPr lang="en-US" sz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I/O op</a:t>
            </a:r>
            <a:endParaRPr lang="en-US" sz="2000" dirty="0"/>
          </a:p>
        </p:txBody>
      </p:sp>
      <p:sp>
        <p:nvSpPr>
          <p:cNvPr id="97" name="Retângulo 72"/>
          <p:cNvSpPr/>
          <p:nvPr/>
        </p:nvSpPr>
        <p:spPr>
          <a:xfrm>
            <a:off x="5950109" y="2848644"/>
            <a:ext cx="900000" cy="1080000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</a:t>
            </a:r>
            <a:br>
              <a:rPr lang="en-US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end</a:t>
            </a:r>
            <a:endParaRPr lang="en-US" sz="2000" dirty="0"/>
          </a:p>
        </p:txBody>
      </p:sp>
      <p:cxnSp>
        <p:nvCxnSpPr>
          <p:cNvPr id="98" name="Conector reto 30"/>
          <p:cNvCxnSpPr/>
          <p:nvPr/>
        </p:nvCxnSpPr>
        <p:spPr>
          <a:xfrm>
            <a:off x="3492500" y="1421189"/>
            <a:ext cx="0" cy="809625"/>
          </a:xfrm>
          <a:prstGeom prst="line">
            <a:avLst/>
          </a:prstGeom>
          <a:ln w="3810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to 243712"/>
          <p:cNvCxnSpPr/>
          <p:nvPr/>
        </p:nvCxnSpPr>
        <p:spPr>
          <a:xfrm>
            <a:off x="3492500" y="2410201"/>
            <a:ext cx="0" cy="45085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to 243717"/>
          <p:cNvCxnSpPr/>
          <p:nvPr/>
        </p:nvCxnSpPr>
        <p:spPr>
          <a:xfrm>
            <a:off x="3492500" y="3851651"/>
            <a:ext cx="0" cy="604328"/>
          </a:xfrm>
          <a:prstGeom prst="line">
            <a:avLst/>
          </a:prstGeom>
          <a:ln w="3810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to 243721"/>
          <p:cNvCxnSpPr/>
          <p:nvPr/>
        </p:nvCxnSpPr>
        <p:spPr>
          <a:xfrm>
            <a:off x="5651500" y="1421189"/>
            <a:ext cx="0" cy="809625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to 243723"/>
          <p:cNvCxnSpPr/>
          <p:nvPr/>
        </p:nvCxnSpPr>
        <p:spPr>
          <a:xfrm>
            <a:off x="5111750" y="1412875"/>
            <a:ext cx="0" cy="817939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to 243725"/>
          <p:cNvCxnSpPr/>
          <p:nvPr/>
        </p:nvCxnSpPr>
        <p:spPr>
          <a:xfrm flipV="1">
            <a:off x="3492500" y="1414087"/>
            <a:ext cx="1619250" cy="816727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to 243727"/>
          <p:cNvCxnSpPr/>
          <p:nvPr/>
        </p:nvCxnSpPr>
        <p:spPr>
          <a:xfrm flipH="1">
            <a:off x="3492500" y="2230814"/>
            <a:ext cx="1619250" cy="179388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to 243729"/>
          <p:cNvCxnSpPr/>
          <p:nvPr/>
        </p:nvCxnSpPr>
        <p:spPr>
          <a:xfrm flipV="1">
            <a:off x="3492500" y="1414087"/>
            <a:ext cx="2159000" cy="2256589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ector reto 243731"/>
          <p:cNvCxnSpPr/>
          <p:nvPr/>
        </p:nvCxnSpPr>
        <p:spPr>
          <a:xfrm flipH="1">
            <a:off x="3492500" y="2230814"/>
            <a:ext cx="2140324" cy="1620837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etângulo 58"/>
          <p:cNvSpPr/>
          <p:nvPr/>
        </p:nvSpPr>
        <p:spPr>
          <a:xfrm>
            <a:off x="1873072" y="5557350"/>
            <a:ext cx="1440000" cy="5400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</a:t>
            </a:r>
            <a:endParaRPr lang="en-US" sz="2800" dirty="0"/>
          </a:p>
        </p:txBody>
      </p:sp>
      <p:sp>
        <p:nvSpPr>
          <p:cNvPr id="112" name="Retângulo 66"/>
          <p:cNvSpPr/>
          <p:nvPr/>
        </p:nvSpPr>
        <p:spPr>
          <a:xfrm>
            <a:off x="5474651" y="5557350"/>
            <a:ext cx="1440000" cy="5400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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6" name="CaixaDeTexto 74"/>
          <p:cNvSpPr txBox="1"/>
          <p:nvPr/>
        </p:nvSpPr>
        <p:spPr>
          <a:xfrm>
            <a:off x="671344" y="1430535"/>
            <a:ext cx="1649125" cy="400110"/>
          </a:xfrm>
          <a:prstGeom prst="rect">
            <a:avLst/>
          </a:prstGeom>
          <a:noFill/>
        </p:spPr>
        <p:txBody>
          <a:bodyPr wrap="none" lIns="180000" rIns="180000" rtlCol="0">
            <a:spAutoFit/>
          </a:bodyPr>
          <a:lstStyle/>
          <a:p>
            <a:pPr algn="r"/>
            <a:r>
              <a:rPr lang="en-US" sz="2000" dirty="0">
                <a:latin typeface="+mn-lt"/>
              </a:rPr>
              <a:t>User program</a:t>
            </a:r>
          </a:p>
        </p:txBody>
      </p:sp>
      <p:sp>
        <p:nvSpPr>
          <p:cNvPr id="118" name="CaixaDeTexto 110"/>
          <p:cNvSpPr txBox="1"/>
          <p:nvPr/>
        </p:nvSpPr>
        <p:spPr>
          <a:xfrm>
            <a:off x="6819798" y="1412875"/>
            <a:ext cx="1522487" cy="400110"/>
          </a:xfrm>
          <a:prstGeom prst="rect">
            <a:avLst/>
          </a:prstGeom>
          <a:noFill/>
        </p:spPr>
        <p:txBody>
          <a:bodyPr wrap="none" lIns="180000" rIns="180000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I/O program</a:t>
            </a:r>
          </a:p>
        </p:txBody>
      </p:sp>
      <p:cxnSp>
        <p:nvCxnSpPr>
          <p:cNvPr id="119" name="Conector reto 113"/>
          <p:cNvCxnSpPr/>
          <p:nvPr/>
        </p:nvCxnSpPr>
        <p:spPr>
          <a:xfrm>
            <a:off x="5111750" y="2862155"/>
            <a:ext cx="0" cy="989496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ector reto 116"/>
          <p:cNvCxnSpPr/>
          <p:nvPr/>
        </p:nvCxnSpPr>
        <p:spPr>
          <a:xfrm>
            <a:off x="5632824" y="2861051"/>
            <a:ext cx="0" cy="990600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CaixaDeTexto 120"/>
          <p:cNvSpPr txBox="1"/>
          <p:nvPr/>
        </p:nvSpPr>
        <p:spPr>
          <a:xfrm>
            <a:off x="3489911" y="4524849"/>
            <a:ext cx="1694008" cy="400110"/>
          </a:xfrm>
          <a:prstGeom prst="rect">
            <a:avLst/>
          </a:prstGeom>
          <a:noFill/>
        </p:spPr>
        <p:txBody>
          <a:bodyPr wrap="none" lIns="180000" rIns="180000" rtlCol="0">
            <a:spAutoFit/>
          </a:bodyPr>
          <a:lstStyle/>
          <a:p>
            <a:pPr algn="l"/>
            <a:r>
              <a:rPr lang="en-US" sz="2000" i="1" dirty="0">
                <a:latin typeface="+mn-lt"/>
              </a:rPr>
              <a:t>Flow of control</a:t>
            </a:r>
          </a:p>
        </p:txBody>
      </p:sp>
      <p:sp>
        <p:nvSpPr>
          <p:cNvPr id="123" name="Retângulo 43"/>
          <p:cNvSpPr/>
          <p:nvPr/>
        </p:nvSpPr>
        <p:spPr>
          <a:xfrm>
            <a:off x="2317800" y="2312911"/>
            <a:ext cx="900000" cy="605515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</a:t>
            </a:r>
            <a:endParaRPr lang="en-US" dirty="0"/>
          </a:p>
        </p:txBody>
      </p:sp>
      <p:sp>
        <p:nvSpPr>
          <p:cNvPr id="124" name="Retângulo 44"/>
          <p:cNvSpPr/>
          <p:nvPr/>
        </p:nvSpPr>
        <p:spPr>
          <a:xfrm>
            <a:off x="2317800" y="4455979"/>
            <a:ext cx="900000" cy="384684"/>
          </a:xfrm>
          <a:prstGeom prst="rect">
            <a:avLst/>
          </a:prstGeom>
          <a:solidFill>
            <a:schemeClr val="accent2">
              <a:lumMod val="75000"/>
            </a:schemeClr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</a:t>
            </a:r>
            <a:endParaRPr lang="en-US" sz="2800" dirty="0"/>
          </a:p>
        </p:txBody>
      </p:sp>
      <p:sp>
        <p:nvSpPr>
          <p:cNvPr id="125" name="Retângulo 45"/>
          <p:cNvSpPr/>
          <p:nvPr/>
        </p:nvSpPr>
        <p:spPr>
          <a:xfrm>
            <a:off x="2317800" y="2314087"/>
            <a:ext cx="900000" cy="1469918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</a:t>
            </a:r>
            <a:b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write</a:t>
            </a:r>
            <a:endParaRPr lang="en-US" dirty="0"/>
          </a:p>
        </p:txBody>
      </p:sp>
      <p:sp>
        <p:nvSpPr>
          <p:cNvPr id="126" name="Retângulo 46"/>
          <p:cNvSpPr/>
          <p:nvPr/>
        </p:nvSpPr>
        <p:spPr>
          <a:xfrm>
            <a:off x="2317800" y="3761164"/>
            <a:ext cx="900000" cy="1079499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</a:t>
            </a:r>
            <a:endParaRPr lang="en-US" sz="2800" dirty="0"/>
          </a:p>
        </p:txBody>
      </p:sp>
      <p:sp>
        <p:nvSpPr>
          <p:cNvPr id="127" name="CaixaDeTexto 47"/>
          <p:cNvSpPr txBox="1"/>
          <p:nvPr/>
        </p:nvSpPr>
        <p:spPr>
          <a:xfrm>
            <a:off x="6819798" y="2848644"/>
            <a:ext cx="1958504" cy="400110"/>
          </a:xfrm>
          <a:prstGeom prst="rect">
            <a:avLst/>
          </a:prstGeom>
          <a:noFill/>
        </p:spPr>
        <p:txBody>
          <a:bodyPr wrap="none" lIns="180000" rIns="180000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Interrupt handler</a:t>
            </a:r>
          </a:p>
        </p:txBody>
      </p:sp>
      <p:cxnSp>
        <p:nvCxnSpPr>
          <p:cNvPr id="128" name="Conector reto 49"/>
          <p:cNvCxnSpPr/>
          <p:nvPr/>
        </p:nvCxnSpPr>
        <p:spPr>
          <a:xfrm>
            <a:off x="3492500" y="3033310"/>
            <a:ext cx="0" cy="588971"/>
          </a:xfrm>
          <a:prstGeom prst="line">
            <a:avLst/>
          </a:prstGeom>
          <a:ln w="3810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ector reto 52"/>
          <p:cNvCxnSpPr/>
          <p:nvPr/>
        </p:nvCxnSpPr>
        <p:spPr>
          <a:xfrm>
            <a:off x="3492500" y="4523146"/>
            <a:ext cx="0" cy="317518"/>
          </a:xfrm>
          <a:prstGeom prst="line">
            <a:avLst/>
          </a:prstGeom>
          <a:ln w="3810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ector reto 56"/>
          <p:cNvCxnSpPr/>
          <p:nvPr/>
        </p:nvCxnSpPr>
        <p:spPr>
          <a:xfrm>
            <a:off x="3489911" y="2861052"/>
            <a:ext cx="1619250" cy="1103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reto 61"/>
          <p:cNvCxnSpPr/>
          <p:nvPr/>
        </p:nvCxnSpPr>
        <p:spPr>
          <a:xfrm flipH="1" flipV="1">
            <a:off x="3504114" y="3012699"/>
            <a:ext cx="1619250" cy="838952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ector reto 62"/>
          <p:cNvCxnSpPr/>
          <p:nvPr/>
        </p:nvCxnSpPr>
        <p:spPr>
          <a:xfrm flipV="1">
            <a:off x="3504114" y="2862156"/>
            <a:ext cx="2128711" cy="1593822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ector reto 63"/>
          <p:cNvCxnSpPr/>
          <p:nvPr/>
        </p:nvCxnSpPr>
        <p:spPr>
          <a:xfrm flipH="1">
            <a:off x="3504114" y="3851651"/>
            <a:ext cx="2128711" cy="671495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4" name="Grupo 25"/>
          <p:cNvGrpSpPr/>
          <p:nvPr/>
        </p:nvGrpSpPr>
        <p:grpSpPr>
          <a:xfrm>
            <a:off x="475429" y="2918427"/>
            <a:ext cx="1842371" cy="765409"/>
            <a:chOff x="475429" y="3486376"/>
            <a:chExt cx="1842371" cy="765409"/>
          </a:xfrm>
        </p:grpSpPr>
        <p:sp>
          <p:nvSpPr>
            <p:cNvPr id="135" name="CaixaDeTexto 21"/>
            <p:cNvSpPr txBox="1"/>
            <p:nvPr/>
          </p:nvSpPr>
          <p:spPr>
            <a:xfrm>
              <a:off x="475429" y="3543899"/>
              <a:ext cx="126509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Interrupt </a:t>
              </a:r>
              <a:br>
                <a:rPr lang="en-US" sz="2000" dirty="0">
                  <a:latin typeface="+mn-lt"/>
                </a:rPr>
              </a:br>
              <a:r>
                <a:rPr lang="en-US" sz="2000" dirty="0">
                  <a:latin typeface="+mn-lt"/>
                </a:rPr>
                <a:t>occurs here</a:t>
              </a:r>
            </a:p>
          </p:txBody>
        </p:sp>
        <p:cxnSp>
          <p:nvCxnSpPr>
            <p:cNvPr id="136" name="Conector de seta reta 23"/>
            <p:cNvCxnSpPr/>
            <p:nvPr/>
          </p:nvCxnSpPr>
          <p:spPr>
            <a:xfrm flipV="1">
              <a:off x="1496131" y="3486376"/>
              <a:ext cx="821669" cy="29954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7" name="Conector de seta reta 75"/>
          <p:cNvCxnSpPr/>
          <p:nvPr/>
        </p:nvCxnSpPr>
        <p:spPr>
          <a:xfrm>
            <a:off x="1459029" y="3688194"/>
            <a:ext cx="858771" cy="7677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ixaDeTexto 108"/>
          <p:cNvSpPr txBox="1"/>
          <p:nvPr/>
        </p:nvSpPr>
        <p:spPr>
          <a:xfrm>
            <a:off x="441208" y="5151808"/>
            <a:ext cx="1320874" cy="46166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2400" i="1">
                <a:latin typeface="+mn-lt"/>
              </a:rPr>
              <a:t>Flow of time</a:t>
            </a:r>
            <a:endParaRPr lang="en-US" sz="24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9584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1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1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1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1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1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1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1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1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1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1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1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1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110" grpId="0" animBg="1"/>
      <p:bldP spid="112" grpId="0" animBg="1"/>
      <p:bldP spid="122" grpId="0"/>
      <p:bldP spid="125" grpId="0" animBg="1"/>
      <p:bldP spid="126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Flow of Control with Long I/O Wait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pSp>
        <p:nvGrpSpPr>
          <p:cNvPr id="53" name="Grupo 17"/>
          <p:cNvGrpSpPr/>
          <p:nvPr/>
        </p:nvGrpSpPr>
        <p:grpSpPr>
          <a:xfrm>
            <a:off x="1872613" y="5800209"/>
            <a:ext cx="2520000" cy="630000"/>
            <a:chOff x="1872613" y="5852682"/>
            <a:chExt cx="2520000" cy="630000"/>
          </a:xfrm>
        </p:grpSpPr>
        <p:cxnSp>
          <p:nvCxnSpPr>
            <p:cNvPr id="54" name="Conector reto 243733"/>
            <p:cNvCxnSpPr/>
            <p:nvPr/>
          </p:nvCxnSpPr>
          <p:spPr>
            <a:xfrm>
              <a:off x="1872613" y="5852682"/>
              <a:ext cx="0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to 243735"/>
            <p:cNvCxnSpPr/>
            <p:nvPr/>
          </p:nvCxnSpPr>
          <p:spPr>
            <a:xfrm flipH="1">
              <a:off x="4383765" y="5852682"/>
              <a:ext cx="8283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to 243741"/>
            <p:cNvCxnSpPr/>
            <p:nvPr/>
          </p:nvCxnSpPr>
          <p:spPr>
            <a:xfrm>
              <a:off x="1872613" y="6482682"/>
              <a:ext cx="2520000" cy="0"/>
            </a:xfrm>
            <a:prstGeom prst="line">
              <a:avLst/>
            </a:prstGeom>
            <a:ln w="38100"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CaixaDeTexto 34"/>
            <p:cNvSpPr txBox="1"/>
            <p:nvPr/>
          </p:nvSpPr>
          <p:spPr>
            <a:xfrm>
              <a:off x="2467500" y="6099495"/>
              <a:ext cx="1311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n-lt"/>
                </a:rPr>
                <a:t>I/O operation</a:t>
              </a:r>
            </a:p>
          </p:txBody>
        </p:sp>
      </p:grpSp>
      <p:grpSp>
        <p:nvGrpSpPr>
          <p:cNvPr id="65" name="Grupo 18"/>
          <p:cNvGrpSpPr/>
          <p:nvPr/>
        </p:nvGrpSpPr>
        <p:grpSpPr>
          <a:xfrm>
            <a:off x="5474191" y="5800209"/>
            <a:ext cx="2175731" cy="630000"/>
            <a:chOff x="5474191" y="5852682"/>
            <a:chExt cx="2175731" cy="630000"/>
          </a:xfrm>
        </p:grpSpPr>
        <p:cxnSp>
          <p:nvCxnSpPr>
            <p:cNvPr id="70" name="Conector reto 243737"/>
            <p:cNvCxnSpPr/>
            <p:nvPr/>
          </p:nvCxnSpPr>
          <p:spPr>
            <a:xfrm>
              <a:off x="5474192" y="5852682"/>
              <a:ext cx="0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to 243739"/>
            <p:cNvCxnSpPr/>
            <p:nvPr/>
          </p:nvCxnSpPr>
          <p:spPr>
            <a:xfrm flipH="1">
              <a:off x="7649109" y="5852682"/>
              <a:ext cx="813" cy="63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ector reto 32"/>
            <p:cNvCxnSpPr/>
            <p:nvPr/>
          </p:nvCxnSpPr>
          <p:spPr>
            <a:xfrm>
              <a:off x="5474191" y="6482682"/>
              <a:ext cx="2160000" cy="0"/>
            </a:xfrm>
            <a:prstGeom prst="line">
              <a:avLst/>
            </a:prstGeom>
            <a:ln w="38100"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CaixaDeTexto 105"/>
            <p:cNvSpPr txBox="1"/>
            <p:nvPr/>
          </p:nvSpPr>
          <p:spPr>
            <a:xfrm>
              <a:off x="5900998" y="6105244"/>
              <a:ext cx="1311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n-lt"/>
                </a:rPr>
                <a:t>I/O operation</a:t>
              </a:r>
            </a:p>
          </p:txBody>
        </p:sp>
      </p:grpSp>
      <p:sp>
        <p:nvSpPr>
          <p:cNvPr id="80" name="Retângulo 5"/>
          <p:cNvSpPr/>
          <p:nvPr/>
        </p:nvSpPr>
        <p:spPr>
          <a:xfrm>
            <a:off x="432613" y="5530209"/>
            <a:ext cx="900000" cy="5400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</a:t>
            </a:r>
            <a:endParaRPr lang="en-US" sz="2800" dirty="0"/>
          </a:p>
        </p:txBody>
      </p:sp>
      <p:sp>
        <p:nvSpPr>
          <p:cNvPr id="81" name="Retângulo 57"/>
          <p:cNvSpPr/>
          <p:nvPr/>
        </p:nvSpPr>
        <p:spPr>
          <a:xfrm>
            <a:off x="1332613" y="5530209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</a:t>
            </a:r>
            <a:endParaRPr lang="en-US" sz="2800" dirty="0"/>
          </a:p>
        </p:txBody>
      </p:sp>
      <p:sp>
        <p:nvSpPr>
          <p:cNvPr id="82" name="Retângulo 59"/>
          <p:cNvSpPr/>
          <p:nvPr/>
        </p:nvSpPr>
        <p:spPr>
          <a:xfrm>
            <a:off x="4392048" y="5530209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</a:t>
            </a:r>
            <a:endParaRPr lang="en-US" sz="2800" dirty="0"/>
          </a:p>
        </p:txBody>
      </p:sp>
      <p:sp>
        <p:nvSpPr>
          <p:cNvPr id="83" name="Retângulo 65"/>
          <p:cNvSpPr/>
          <p:nvPr/>
        </p:nvSpPr>
        <p:spPr>
          <a:xfrm>
            <a:off x="4934192" y="5530209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</a:t>
            </a:r>
            <a:endParaRPr lang="en-US" sz="2800" dirty="0"/>
          </a:p>
        </p:txBody>
      </p:sp>
      <p:sp>
        <p:nvSpPr>
          <p:cNvPr id="84" name="Retângulo 67"/>
          <p:cNvSpPr/>
          <p:nvPr/>
        </p:nvSpPr>
        <p:spPr>
          <a:xfrm>
            <a:off x="7649922" y="5530209"/>
            <a:ext cx="540000" cy="540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</a:t>
            </a:r>
            <a:endParaRPr lang="en-US" sz="2800" dirty="0"/>
          </a:p>
        </p:txBody>
      </p:sp>
      <p:sp>
        <p:nvSpPr>
          <p:cNvPr id="85" name="Retângulo 68"/>
          <p:cNvSpPr/>
          <p:nvPr/>
        </p:nvSpPr>
        <p:spPr>
          <a:xfrm>
            <a:off x="2320469" y="1420859"/>
            <a:ext cx="900000" cy="9000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</a:t>
            </a:r>
            <a:br>
              <a:rPr lang="en-US" sz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write</a:t>
            </a:r>
            <a:endParaRPr lang="en-US" sz="2000" dirty="0"/>
          </a:p>
        </p:txBody>
      </p:sp>
      <p:sp>
        <p:nvSpPr>
          <p:cNvPr id="86" name="Retângulo 71"/>
          <p:cNvSpPr/>
          <p:nvPr/>
        </p:nvSpPr>
        <p:spPr>
          <a:xfrm>
            <a:off x="5919798" y="1414087"/>
            <a:ext cx="900000" cy="900000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</a:t>
            </a:r>
            <a:br>
              <a:rPr lang="en-US" sz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I/O op</a:t>
            </a:r>
            <a:endParaRPr lang="en-US" sz="2000" dirty="0"/>
          </a:p>
        </p:txBody>
      </p:sp>
      <p:sp>
        <p:nvSpPr>
          <p:cNvPr id="87" name="Retângulo 72"/>
          <p:cNvSpPr/>
          <p:nvPr/>
        </p:nvSpPr>
        <p:spPr>
          <a:xfrm>
            <a:off x="5950109" y="2848644"/>
            <a:ext cx="900000" cy="1080000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</a:t>
            </a:r>
            <a:br>
              <a:rPr lang="en-US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end</a:t>
            </a:r>
            <a:endParaRPr lang="en-US" sz="2000" dirty="0"/>
          </a:p>
        </p:txBody>
      </p:sp>
      <p:cxnSp>
        <p:nvCxnSpPr>
          <p:cNvPr id="88" name="Conector reto 30"/>
          <p:cNvCxnSpPr/>
          <p:nvPr/>
        </p:nvCxnSpPr>
        <p:spPr>
          <a:xfrm>
            <a:off x="3492500" y="1421189"/>
            <a:ext cx="0" cy="809625"/>
          </a:xfrm>
          <a:prstGeom prst="line">
            <a:avLst/>
          </a:prstGeom>
          <a:ln w="3810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243712"/>
          <p:cNvCxnSpPr/>
          <p:nvPr/>
        </p:nvCxnSpPr>
        <p:spPr>
          <a:xfrm>
            <a:off x="3492500" y="2410201"/>
            <a:ext cx="0" cy="1260475"/>
          </a:xfrm>
          <a:prstGeom prst="line">
            <a:avLst/>
          </a:prstGeom>
          <a:ln w="3810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to 243717"/>
          <p:cNvCxnSpPr/>
          <p:nvPr/>
        </p:nvCxnSpPr>
        <p:spPr>
          <a:xfrm>
            <a:off x="3492500" y="3851651"/>
            <a:ext cx="0" cy="989013"/>
          </a:xfrm>
          <a:prstGeom prst="line">
            <a:avLst/>
          </a:prstGeom>
          <a:ln w="3810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to 243721"/>
          <p:cNvCxnSpPr/>
          <p:nvPr/>
        </p:nvCxnSpPr>
        <p:spPr>
          <a:xfrm>
            <a:off x="5651500" y="1421189"/>
            <a:ext cx="0" cy="809625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to 243723"/>
          <p:cNvCxnSpPr/>
          <p:nvPr/>
        </p:nvCxnSpPr>
        <p:spPr>
          <a:xfrm>
            <a:off x="5111750" y="1412875"/>
            <a:ext cx="0" cy="817939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to 243725"/>
          <p:cNvCxnSpPr/>
          <p:nvPr/>
        </p:nvCxnSpPr>
        <p:spPr>
          <a:xfrm flipV="1">
            <a:off x="3492500" y="1414087"/>
            <a:ext cx="1619250" cy="816727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to 243727"/>
          <p:cNvCxnSpPr/>
          <p:nvPr/>
        </p:nvCxnSpPr>
        <p:spPr>
          <a:xfrm flipH="1">
            <a:off x="3492500" y="2230814"/>
            <a:ext cx="1619250" cy="179388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to 243729"/>
          <p:cNvCxnSpPr/>
          <p:nvPr/>
        </p:nvCxnSpPr>
        <p:spPr>
          <a:xfrm flipV="1">
            <a:off x="3492500" y="1414087"/>
            <a:ext cx="2159000" cy="2256589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to 243731"/>
          <p:cNvCxnSpPr/>
          <p:nvPr/>
        </p:nvCxnSpPr>
        <p:spPr>
          <a:xfrm flipH="1">
            <a:off x="3492500" y="2230814"/>
            <a:ext cx="2140324" cy="1620837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tângulo 58"/>
          <p:cNvSpPr/>
          <p:nvPr/>
        </p:nvSpPr>
        <p:spPr>
          <a:xfrm>
            <a:off x="1872613" y="5530209"/>
            <a:ext cx="1078550" cy="5400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</a:t>
            </a:r>
            <a:endParaRPr lang="en-US" sz="2800" dirty="0"/>
          </a:p>
        </p:txBody>
      </p:sp>
      <p:sp>
        <p:nvSpPr>
          <p:cNvPr id="98" name="Retângulo 66"/>
          <p:cNvSpPr/>
          <p:nvPr/>
        </p:nvSpPr>
        <p:spPr>
          <a:xfrm>
            <a:off x="5474192" y="5530209"/>
            <a:ext cx="718646" cy="5400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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1" name="CaixaDeTexto 74"/>
          <p:cNvSpPr txBox="1"/>
          <p:nvPr/>
        </p:nvSpPr>
        <p:spPr>
          <a:xfrm>
            <a:off x="671344" y="1430535"/>
            <a:ext cx="1649125" cy="400110"/>
          </a:xfrm>
          <a:prstGeom prst="rect">
            <a:avLst/>
          </a:prstGeom>
          <a:noFill/>
        </p:spPr>
        <p:txBody>
          <a:bodyPr wrap="none" lIns="180000" rIns="180000" rtlCol="0">
            <a:spAutoFit/>
          </a:bodyPr>
          <a:lstStyle/>
          <a:p>
            <a:pPr algn="r"/>
            <a:r>
              <a:rPr lang="en-US" sz="2000" dirty="0">
                <a:latin typeface="+mn-lt"/>
              </a:rPr>
              <a:t>User program</a:t>
            </a:r>
          </a:p>
        </p:txBody>
      </p:sp>
      <p:sp>
        <p:nvSpPr>
          <p:cNvPr id="102" name="CaixaDeTexto 110"/>
          <p:cNvSpPr txBox="1"/>
          <p:nvPr/>
        </p:nvSpPr>
        <p:spPr>
          <a:xfrm>
            <a:off x="6819798" y="1412875"/>
            <a:ext cx="1522487" cy="400110"/>
          </a:xfrm>
          <a:prstGeom prst="rect">
            <a:avLst/>
          </a:prstGeom>
          <a:noFill/>
        </p:spPr>
        <p:txBody>
          <a:bodyPr wrap="none" lIns="180000" rIns="180000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I/O program</a:t>
            </a:r>
          </a:p>
        </p:txBody>
      </p:sp>
      <p:cxnSp>
        <p:nvCxnSpPr>
          <p:cNvPr id="103" name="Conector reto 113"/>
          <p:cNvCxnSpPr/>
          <p:nvPr/>
        </p:nvCxnSpPr>
        <p:spPr>
          <a:xfrm>
            <a:off x="5111750" y="2862155"/>
            <a:ext cx="0" cy="989496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to 116"/>
          <p:cNvCxnSpPr/>
          <p:nvPr/>
        </p:nvCxnSpPr>
        <p:spPr>
          <a:xfrm>
            <a:off x="5632824" y="2861051"/>
            <a:ext cx="0" cy="990600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CaixaDeTexto 120"/>
          <p:cNvSpPr txBox="1"/>
          <p:nvPr/>
        </p:nvSpPr>
        <p:spPr>
          <a:xfrm>
            <a:off x="3429356" y="4727948"/>
            <a:ext cx="1694008" cy="400110"/>
          </a:xfrm>
          <a:prstGeom prst="rect">
            <a:avLst/>
          </a:prstGeom>
          <a:noFill/>
        </p:spPr>
        <p:txBody>
          <a:bodyPr wrap="none" lIns="180000" rIns="180000" rtlCol="0">
            <a:spAutoFit/>
          </a:bodyPr>
          <a:lstStyle/>
          <a:p>
            <a:pPr algn="l"/>
            <a:r>
              <a:rPr lang="en-US" sz="2000" i="1" dirty="0">
                <a:latin typeface="+mn-lt"/>
              </a:rPr>
              <a:t>F</a:t>
            </a:r>
            <a:r>
              <a:rPr lang="en-US" sz="2000" i="1">
                <a:latin typeface="+mn-lt"/>
              </a:rPr>
              <a:t>low </a:t>
            </a:r>
            <a:r>
              <a:rPr lang="en-US" sz="2000" i="1" dirty="0">
                <a:latin typeface="+mn-lt"/>
              </a:rPr>
              <a:t>of control</a:t>
            </a:r>
          </a:p>
        </p:txBody>
      </p:sp>
      <p:sp>
        <p:nvSpPr>
          <p:cNvPr id="107" name="Retângulo 45"/>
          <p:cNvSpPr/>
          <p:nvPr/>
        </p:nvSpPr>
        <p:spPr>
          <a:xfrm>
            <a:off x="2317800" y="2314087"/>
            <a:ext cx="900000" cy="1469918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</a:t>
            </a:r>
            <a:b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write</a:t>
            </a:r>
            <a:endParaRPr lang="en-US" dirty="0"/>
          </a:p>
        </p:txBody>
      </p:sp>
      <p:sp>
        <p:nvSpPr>
          <p:cNvPr id="110" name="Retângulo 46"/>
          <p:cNvSpPr/>
          <p:nvPr/>
        </p:nvSpPr>
        <p:spPr>
          <a:xfrm>
            <a:off x="2317800" y="3761164"/>
            <a:ext cx="900000" cy="1079499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/>
              </a:rPr>
              <a:t></a:t>
            </a:r>
            <a:endParaRPr lang="en-US" sz="2800" dirty="0"/>
          </a:p>
        </p:txBody>
      </p:sp>
      <p:sp>
        <p:nvSpPr>
          <p:cNvPr id="112" name="CaixaDeTexto 47"/>
          <p:cNvSpPr txBox="1"/>
          <p:nvPr/>
        </p:nvSpPr>
        <p:spPr>
          <a:xfrm>
            <a:off x="6819798" y="2848644"/>
            <a:ext cx="1958504" cy="400110"/>
          </a:xfrm>
          <a:prstGeom prst="rect">
            <a:avLst/>
          </a:prstGeom>
          <a:noFill/>
        </p:spPr>
        <p:txBody>
          <a:bodyPr wrap="none" lIns="180000" rIns="180000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Interrupt handler</a:t>
            </a:r>
          </a:p>
        </p:txBody>
      </p:sp>
      <p:cxnSp>
        <p:nvCxnSpPr>
          <p:cNvPr id="113" name="Conector reto 56"/>
          <p:cNvCxnSpPr/>
          <p:nvPr/>
        </p:nvCxnSpPr>
        <p:spPr>
          <a:xfrm flipV="1">
            <a:off x="3504114" y="2862155"/>
            <a:ext cx="1605047" cy="796912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onector reto 61"/>
          <p:cNvCxnSpPr/>
          <p:nvPr/>
        </p:nvCxnSpPr>
        <p:spPr>
          <a:xfrm flipH="1" flipV="1">
            <a:off x="3504114" y="3659067"/>
            <a:ext cx="1619250" cy="192584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Conector reto 62"/>
          <p:cNvCxnSpPr/>
          <p:nvPr/>
        </p:nvCxnSpPr>
        <p:spPr>
          <a:xfrm flipV="1">
            <a:off x="3504114" y="2862156"/>
            <a:ext cx="2128711" cy="1963154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ector reto 63"/>
          <p:cNvCxnSpPr/>
          <p:nvPr/>
        </p:nvCxnSpPr>
        <p:spPr>
          <a:xfrm flipH="1">
            <a:off x="3504114" y="3851651"/>
            <a:ext cx="2128712" cy="973659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Grupo 25"/>
          <p:cNvGrpSpPr/>
          <p:nvPr/>
        </p:nvGrpSpPr>
        <p:grpSpPr>
          <a:xfrm>
            <a:off x="487540" y="2975950"/>
            <a:ext cx="1830260" cy="712244"/>
            <a:chOff x="487540" y="3543899"/>
            <a:chExt cx="1830260" cy="712244"/>
          </a:xfrm>
        </p:grpSpPr>
        <p:sp>
          <p:nvSpPr>
            <p:cNvPr id="120" name="CaixaDeTexto 21"/>
            <p:cNvSpPr txBox="1"/>
            <p:nvPr/>
          </p:nvSpPr>
          <p:spPr>
            <a:xfrm>
              <a:off x="487540" y="3543899"/>
              <a:ext cx="126509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Interrupt </a:t>
              </a:r>
              <a:br>
                <a:rPr lang="en-US" sz="2000" dirty="0">
                  <a:latin typeface="+mn-lt"/>
                </a:rPr>
              </a:br>
              <a:r>
                <a:rPr lang="en-US" sz="2000" dirty="0">
                  <a:latin typeface="+mn-lt"/>
                </a:rPr>
                <a:t>occurs here</a:t>
              </a:r>
            </a:p>
          </p:txBody>
        </p:sp>
        <p:cxnSp>
          <p:nvCxnSpPr>
            <p:cNvPr id="122" name="Conector de seta reta 23"/>
            <p:cNvCxnSpPr/>
            <p:nvPr/>
          </p:nvCxnSpPr>
          <p:spPr>
            <a:xfrm>
              <a:off x="1496131" y="3785926"/>
              <a:ext cx="821669" cy="47021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3" name="Conector de seta reta 75"/>
          <p:cNvCxnSpPr/>
          <p:nvPr/>
        </p:nvCxnSpPr>
        <p:spPr>
          <a:xfrm>
            <a:off x="1459029" y="3688194"/>
            <a:ext cx="861440" cy="11371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tângulo 73"/>
          <p:cNvSpPr/>
          <p:nvPr/>
        </p:nvSpPr>
        <p:spPr>
          <a:xfrm>
            <a:off x="2951976" y="5530209"/>
            <a:ext cx="1440000" cy="54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Processor wait</a:t>
            </a:r>
          </a:p>
        </p:txBody>
      </p:sp>
      <p:sp>
        <p:nvSpPr>
          <p:cNvPr id="125" name="Retângulo 76"/>
          <p:cNvSpPr/>
          <p:nvPr/>
        </p:nvSpPr>
        <p:spPr>
          <a:xfrm>
            <a:off x="6192216" y="5536815"/>
            <a:ext cx="1440000" cy="54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Processor wait</a:t>
            </a:r>
          </a:p>
        </p:txBody>
      </p:sp>
      <p:sp>
        <p:nvSpPr>
          <p:cNvPr id="57" name="CaixaDeTexto 108"/>
          <p:cNvSpPr txBox="1"/>
          <p:nvPr/>
        </p:nvSpPr>
        <p:spPr>
          <a:xfrm>
            <a:off x="455813" y="5118537"/>
            <a:ext cx="1320874" cy="46166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2400" i="1">
                <a:latin typeface="+mn-lt"/>
              </a:rPr>
              <a:t>Flow of time</a:t>
            </a:r>
            <a:endParaRPr lang="en-US" sz="24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1185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1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4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1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1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1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1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4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1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1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500"/>
                            </p:stCondLst>
                            <p:childTnLst>
                              <p:par>
                                <p:cTn id="9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5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81" grpId="0" animBg="1"/>
      <p:bldP spid="82" grpId="0" animBg="1"/>
      <p:bldP spid="83" grpId="0" animBg="1"/>
      <p:bldP spid="84" grpId="0" animBg="1"/>
      <p:bldP spid="97" grpId="0" animBg="1"/>
      <p:bldP spid="98" grpId="0" animBg="1"/>
      <p:bldP spid="105" grpId="0"/>
      <p:bldP spid="124" grpId="0" animBg="1"/>
      <p:bldP spid="125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8" name="Retângulo 258057"/>
          <p:cNvSpPr/>
          <p:nvPr/>
        </p:nvSpPr>
        <p:spPr>
          <a:xfrm>
            <a:off x="341436" y="1412875"/>
            <a:ext cx="5580744" cy="509285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8059" name="Retângulo 258058"/>
          <p:cNvSpPr/>
          <p:nvPr/>
        </p:nvSpPr>
        <p:spPr>
          <a:xfrm>
            <a:off x="5922180" y="1412875"/>
            <a:ext cx="2880384" cy="509285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Interrupt Processing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pSp>
        <p:nvGrpSpPr>
          <p:cNvPr id="41" name="Grupo 40"/>
          <p:cNvGrpSpPr/>
          <p:nvPr/>
        </p:nvGrpSpPr>
        <p:grpSpPr>
          <a:xfrm>
            <a:off x="3387974" y="2728169"/>
            <a:ext cx="2339975" cy="1110690"/>
            <a:chOff x="3387974" y="2981884"/>
            <a:chExt cx="2339975" cy="1110690"/>
          </a:xfrm>
        </p:grpSpPr>
        <p:cxnSp>
          <p:nvCxnSpPr>
            <p:cNvPr id="24" name="Conector de seta reta 23"/>
            <p:cNvCxnSpPr>
              <a:stCxn id="21" idx="2"/>
              <a:endCxn id="22" idx="0"/>
            </p:cNvCxnSpPr>
            <p:nvPr/>
          </p:nvCxnSpPr>
          <p:spPr>
            <a:xfrm flipH="1">
              <a:off x="4557962" y="2981884"/>
              <a:ext cx="352" cy="30069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</p:cxnSp>
        <p:sp>
          <p:nvSpPr>
            <p:cNvPr id="22" name="Retângulo 21"/>
            <p:cNvSpPr/>
            <p:nvPr/>
          </p:nvSpPr>
          <p:spPr>
            <a:xfrm>
              <a:off x="3387974" y="3282574"/>
              <a:ext cx="2339975" cy="810000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75000"/>
                </a:lnSpc>
              </a:pPr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Processor loads new PC value based on interrupt</a:t>
              </a:r>
            </a:p>
          </p:txBody>
        </p:sp>
      </p:grpSp>
      <p:sp>
        <p:nvSpPr>
          <p:cNvPr id="258076" name="CaixaDeTexto 258075"/>
          <p:cNvSpPr txBox="1"/>
          <p:nvPr/>
        </p:nvSpPr>
        <p:spPr>
          <a:xfrm>
            <a:off x="2425159" y="6103729"/>
            <a:ext cx="1273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n-lt"/>
              </a:rPr>
              <a:t>Hardware</a:t>
            </a:r>
          </a:p>
        </p:txBody>
      </p:sp>
      <p:sp>
        <p:nvSpPr>
          <p:cNvPr id="65" name="CaixaDeTexto 64"/>
          <p:cNvSpPr txBox="1"/>
          <p:nvPr/>
        </p:nvSpPr>
        <p:spPr>
          <a:xfrm>
            <a:off x="6728427" y="6107182"/>
            <a:ext cx="1175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n-lt"/>
              </a:rPr>
              <a:t>Software</a:t>
            </a:r>
          </a:p>
        </p:txBody>
      </p:sp>
      <p:grpSp>
        <p:nvGrpSpPr>
          <p:cNvPr id="40" name="Grupo 39"/>
          <p:cNvGrpSpPr/>
          <p:nvPr/>
        </p:nvGrpSpPr>
        <p:grpSpPr>
          <a:xfrm>
            <a:off x="2951784" y="1918169"/>
            <a:ext cx="2776517" cy="2626380"/>
            <a:chOff x="2951784" y="2171884"/>
            <a:chExt cx="2776517" cy="2626380"/>
          </a:xfrm>
        </p:grpSpPr>
        <p:cxnSp>
          <p:nvCxnSpPr>
            <p:cNvPr id="258078" name="Conector angulado 258077"/>
            <p:cNvCxnSpPr>
              <a:stCxn id="30" idx="3"/>
              <a:endCxn id="21" idx="1"/>
            </p:cNvCxnSpPr>
            <p:nvPr/>
          </p:nvCxnSpPr>
          <p:spPr>
            <a:xfrm flipV="1">
              <a:off x="2951784" y="2576884"/>
              <a:ext cx="436542" cy="2221380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</p:cxnSp>
        <p:sp>
          <p:nvSpPr>
            <p:cNvPr id="21" name="Retângulo 20"/>
            <p:cNvSpPr/>
            <p:nvPr/>
          </p:nvSpPr>
          <p:spPr>
            <a:xfrm>
              <a:off x="3388326" y="2171884"/>
              <a:ext cx="2339975" cy="810000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75000"/>
                </a:lnSpc>
              </a:pPr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Processor pushes PSW and PC onto control stack</a:t>
              </a:r>
            </a:p>
          </p:txBody>
        </p:sp>
      </p:grpSp>
      <p:grpSp>
        <p:nvGrpSpPr>
          <p:cNvPr id="39" name="Grupo 38"/>
          <p:cNvGrpSpPr/>
          <p:nvPr/>
        </p:nvGrpSpPr>
        <p:grpSpPr>
          <a:xfrm>
            <a:off x="611809" y="3838859"/>
            <a:ext cx="2339975" cy="1110690"/>
            <a:chOff x="611809" y="4092574"/>
            <a:chExt cx="2339975" cy="1110690"/>
          </a:xfrm>
        </p:grpSpPr>
        <p:cxnSp>
          <p:nvCxnSpPr>
            <p:cNvPr id="32" name="Conector de seta reta 31"/>
            <p:cNvCxnSpPr>
              <a:stCxn id="29" idx="2"/>
              <a:endCxn id="30" idx="0"/>
            </p:cNvCxnSpPr>
            <p:nvPr/>
          </p:nvCxnSpPr>
          <p:spPr>
            <a:xfrm flipH="1">
              <a:off x="1781797" y="4092574"/>
              <a:ext cx="4916" cy="30069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</p:cxnSp>
        <p:sp>
          <p:nvSpPr>
            <p:cNvPr id="30" name="Retângulo 29"/>
            <p:cNvSpPr/>
            <p:nvPr/>
          </p:nvSpPr>
          <p:spPr>
            <a:xfrm>
              <a:off x="611809" y="4393264"/>
              <a:ext cx="2339975" cy="810000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75000"/>
                </a:lnSpc>
              </a:pPr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Processor signals acknowledgement of interrupt</a:t>
              </a:r>
            </a:p>
          </p:txBody>
        </p:sp>
      </p:grpSp>
      <p:grpSp>
        <p:nvGrpSpPr>
          <p:cNvPr id="45" name="Grupo 44"/>
          <p:cNvGrpSpPr/>
          <p:nvPr/>
        </p:nvGrpSpPr>
        <p:grpSpPr>
          <a:xfrm>
            <a:off x="6197484" y="4949549"/>
            <a:ext cx="2339975" cy="1110690"/>
            <a:chOff x="6197484" y="5203264"/>
            <a:chExt cx="2339975" cy="1110690"/>
          </a:xfrm>
        </p:grpSpPr>
        <p:cxnSp>
          <p:nvCxnSpPr>
            <p:cNvPr id="17" name="Conector de seta reta 16"/>
            <p:cNvCxnSpPr>
              <a:stCxn id="11" idx="2"/>
              <a:endCxn id="18" idx="0"/>
            </p:cNvCxnSpPr>
            <p:nvPr/>
          </p:nvCxnSpPr>
          <p:spPr>
            <a:xfrm>
              <a:off x="7362204" y="5203264"/>
              <a:ext cx="5268" cy="30069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tângulo 17"/>
            <p:cNvSpPr/>
            <p:nvPr/>
          </p:nvSpPr>
          <p:spPr>
            <a:xfrm>
              <a:off x="6197484" y="5503954"/>
              <a:ext cx="2339975" cy="810000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75000"/>
                </a:lnSpc>
              </a:pPr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Restore old PSW and PC</a:t>
              </a:r>
            </a:p>
          </p:txBody>
        </p:sp>
      </p:grpSp>
      <p:grpSp>
        <p:nvGrpSpPr>
          <p:cNvPr id="44" name="Grupo 43"/>
          <p:cNvGrpSpPr/>
          <p:nvPr/>
        </p:nvGrpSpPr>
        <p:grpSpPr>
          <a:xfrm>
            <a:off x="6192216" y="3838859"/>
            <a:ext cx="2339975" cy="1110690"/>
            <a:chOff x="6192216" y="4092574"/>
            <a:chExt cx="2339975" cy="1110690"/>
          </a:xfrm>
        </p:grpSpPr>
        <p:cxnSp>
          <p:nvCxnSpPr>
            <p:cNvPr id="13" name="Conector de seta reta 12"/>
            <p:cNvCxnSpPr>
              <a:stCxn id="10" idx="2"/>
              <a:endCxn id="11" idx="0"/>
            </p:cNvCxnSpPr>
            <p:nvPr/>
          </p:nvCxnSpPr>
          <p:spPr>
            <a:xfrm flipH="1">
              <a:off x="7362204" y="4092574"/>
              <a:ext cx="4916" cy="30069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tângulo 10"/>
            <p:cNvSpPr/>
            <p:nvPr/>
          </p:nvSpPr>
          <p:spPr>
            <a:xfrm>
              <a:off x="6192216" y="4393264"/>
              <a:ext cx="2339975" cy="810000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75000"/>
                </a:lnSpc>
              </a:pPr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Restore process state information</a:t>
              </a:r>
            </a:p>
          </p:txBody>
        </p:sp>
      </p:grpSp>
      <p:grpSp>
        <p:nvGrpSpPr>
          <p:cNvPr id="43" name="Grupo 42"/>
          <p:cNvGrpSpPr/>
          <p:nvPr/>
        </p:nvGrpSpPr>
        <p:grpSpPr>
          <a:xfrm>
            <a:off x="6197132" y="2728169"/>
            <a:ext cx="2339975" cy="1110690"/>
            <a:chOff x="6197132" y="2981884"/>
            <a:chExt cx="2339975" cy="1110690"/>
          </a:xfrm>
        </p:grpSpPr>
        <p:cxnSp>
          <p:nvCxnSpPr>
            <p:cNvPr id="4" name="Conector de seta reta 3"/>
            <p:cNvCxnSpPr>
              <a:stCxn id="9" idx="2"/>
              <a:endCxn id="10" idx="0"/>
            </p:cNvCxnSpPr>
            <p:nvPr/>
          </p:nvCxnSpPr>
          <p:spPr>
            <a:xfrm flipH="1">
              <a:off x="7367120" y="2981884"/>
              <a:ext cx="352" cy="30069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tângulo 9"/>
            <p:cNvSpPr/>
            <p:nvPr/>
          </p:nvSpPr>
          <p:spPr>
            <a:xfrm>
              <a:off x="6197132" y="3282574"/>
              <a:ext cx="2339975" cy="810000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75000"/>
                </a:lnSpc>
              </a:pPr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Process the interrupt</a:t>
              </a:r>
            </a:p>
          </p:txBody>
        </p:sp>
      </p:grpSp>
      <p:grpSp>
        <p:nvGrpSpPr>
          <p:cNvPr id="42" name="Grupo 41"/>
          <p:cNvGrpSpPr/>
          <p:nvPr/>
        </p:nvGrpSpPr>
        <p:grpSpPr>
          <a:xfrm>
            <a:off x="5727949" y="1918169"/>
            <a:ext cx="2809510" cy="1261975"/>
            <a:chOff x="5727949" y="2171884"/>
            <a:chExt cx="2809510" cy="1261975"/>
          </a:xfrm>
        </p:grpSpPr>
        <p:sp>
          <p:nvSpPr>
            <p:cNvPr id="9" name="Retângulo 8"/>
            <p:cNvSpPr/>
            <p:nvPr/>
          </p:nvSpPr>
          <p:spPr>
            <a:xfrm>
              <a:off x="6197484" y="2171884"/>
              <a:ext cx="2339975" cy="810000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75000"/>
                </a:lnSpc>
              </a:pPr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Save remainder of process state information</a:t>
              </a:r>
            </a:p>
          </p:txBody>
        </p:sp>
        <p:cxnSp>
          <p:nvCxnSpPr>
            <p:cNvPr id="36" name="Conector angulado 35"/>
            <p:cNvCxnSpPr>
              <a:stCxn id="22" idx="3"/>
              <a:endCxn id="9" idx="1"/>
            </p:cNvCxnSpPr>
            <p:nvPr/>
          </p:nvCxnSpPr>
          <p:spPr>
            <a:xfrm flipV="1">
              <a:off x="5727949" y="2576884"/>
              <a:ext cx="469535" cy="856975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</p:cxnSp>
      </p:grpSp>
      <p:grpSp>
        <p:nvGrpSpPr>
          <p:cNvPr id="38" name="Grupo 37"/>
          <p:cNvGrpSpPr/>
          <p:nvPr/>
        </p:nvGrpSpPr>
        <p:grpSpPr>
          <a:xfrm>
            <a:off x="616725" y="2728169"/>
            <a:ext cx="2339975" cy="1110690"/>
            <a:chOff x="616725" y="2981884"/>
            <a:chExt cx="2339975" cy="1110690"/>
          </a:xfrm>
        </p:grpSpPr>
        <p:cxnSp>
          <p:nvCxnSpPr>
            <p:cNvPr id="31" name="Conector de seta reta 30"/>
            <p:cNvCxnSpPr>
              <a:stCxn id="28" idx="2"/>
              <a:endCxn id="29" idx="0"/>
            </p:cNvCxnSpPr>
            <p:nvPr/>
          </p:nvCxnSpPr>
          <p:spPr>
            <a:xfrm flipH="1">
              <a:off x="1786713" y="2981884"/>
              <a:ext cx="352" cy="30069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</p:cxnSp>
        <p:sp>
          <p:nvSpPr>
            <p:cNvPr id="29" name="Retângulo 28"/>
            <p:cNvSpPr/>
            <p:nvPr/>
          </p:nvSpPr>
          <p:spPr>
            <a:xfrm>
              <a:off x="616725" y="3282574"/>
              <a:ext cx="2339975" cy="810000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75000"/>
                </a:lnSpc>
              </a:pPr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Processor finishes execution of current instruction</a:t>
              </a:r>
            </a:p>
          </p:txBody>
        </p:sp>
      </p:grpSp>
      <p:sp>
        <p:nvSpPr>
          <p:cNvPr id="28" name="Retângulo 27"/>
          <p:cNvSpPr/>
          <p:nvPr/>
        </p:nvSpPr>
        <p:spPr>
          <a:xfrm>
            <a:off x="617077" y="1918169"/>
            <a:ext cx="2339975" cy="810000"/>
          </a:xfrm>
          <a:prstGeom prst="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5000"/>
              </a:lnSpc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Device controller or other system hardware issues an interrupt</a:t>
            </a:r>
          </a:p>
        </p:txBody>
      </p:sp>
    </p:spTree>
    <p:extLst>
      <p:ext uri="{BB962C8B-B14F-4D97-AF65-F5344CB8AC3E}">
        <p14:creationId xmlns:p14="http://schemas.microsoft.com/office/powerpoint/2010/main" val="74249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of Interrupts</a:t>
            </a:r>
          </a:p>
        </p:txBody>
      </p:sp>
      <p:graphicFrame>
        <p:nvGraphicFramePr>
          <p:cNvPr id="284722" name="Group 50"/>
          <p:cNvGraphicFramePr>
            <a:graphicFrameLocks noGrp="1"/>
          </p:cNvGraphicFramePr>
          <p:nvPr>
            <p:ph sz="quarter" idx="10"/>
            <p:extLst/>
          </p:nvPr>
        </p:nvGraphicFramePr>
        <p:xfrm>
          <a:off x="431800" y="1449388"/>
          <a:ext cx="8280400" cy="5040312"/>
        </p:xfrm>
        <a:graphic>
          <a:graphicData uri="http://schemas.openxmlformats.org/drawingml/2006/table">
            <a:tbl>
              <a:tblPr firstCol="1" bandRow="1">
                <a:tableStyleId>{93296810-A885-4BE3-A3E7-6D5BEEA58F35}</a:tableStyleId>
              </a:tblPr>
              <a:tblGrid>
                <a:gridCol w="14401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451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Program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Generated by a condition that occurs as a result of an instruction execution, such as arithmetic overflow, division by zero, attempt to execute an illegal instruction or reference outside a user's allowed memory space.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0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Timer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Generated by a timer within the processor. This allows the operating system to perform certain functions on a regular basis.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09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I/O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Generated by an I/O controller, to signal normal completion of an operation or an error condition.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09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Hardware failure 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Generated by a failure, such as power failure or memory parity error.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457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4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3" name="Rectangle 1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Multiprogrammed batch </a:t>
            </a:r>
            <a:r>
              <a:rPr lang="en-US" dirty="0"/>
              <a:t>systems</a:t>
            </a:r>
          </a:p>
        </p:txBody>
      </p:sp>
      <p:sp>
        <p:nvSpPr>
          <p:cNvPr id="17424" name="Rectangle 16"/>
          <p:cNvSpPr>
            <a:spLocks noGrp="1" noChangeArrowheads="1"/>
          </p:cNvSpPr>
          <p:nvPr>
            <p:ph sz="quarter" idx="10"/>
          </p:nvPr>
        </p:nvSpPr>
        <p:spPr>
          <a:xfrm>
            <a:off x="431800" y="1628777"/>
            <a:ext cx="5277022" cy="4824413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Single user cannot keep CPU and I/O devices busy at all times</a:t>
            </a:r>
          </a:p>
          <a:p>
            <a:r>
              <a:rPr lang="en-US" dirty="0">
                <a:latin typeface="+mn-lt"/>
              </a:rPr>
              <a:t>Multiprogramming organizes jobs (code and data) so CPU always has one to execute</a:t>
            </a:r>
          </a:p>
          <a:p>
            <a:r>
              <a:rPr lang="en-US" dirty="0">
                <a:latin typeface="+mn-lt"/>
              </a:rPr>
              <a:t>A subset of total jobs in system is kept in memory</a:t>
            </a:r>
          </a:p>
          <a:p>
            <a:r>
              <a:rPr lang="en-US" dirty="0">
                <a:latin typeface="+mn-lt"/>
              </a:rPr>
              <a:t>One job selected and run via job scheduling</a:t>
            </a:r>
          </a:p>
          <a:p>
            <a:r>
              <a:rPr lang="en-US" dirty="0">
                <a:latin typeface="+mn-lt"/>
              </a:rPr>
              <a:t>When it has to wait (for I/O for example), OS switches to another job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980669" y="1628775"/>
            <a:ext cx="2731531" cy="8649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Operating System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980667" y="2492376"/>
            <a:ext cx="2731531" cy="161036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Job 1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980668" y="4106391"/>
            <a:ext cx="2731531" cy="77006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Job 2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980669" y="4876457"/>
            <a:ext cx="2731531" cy="107949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Job 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980669" y="5955956"/>
            <a:ext cx="2731531" cy="49723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Job 4</a:t>
            </a:r>
          </a:p>
        </p:txBody>
      </p:sp>
    </p:spTree>
    <p:extLst>
      <p:ext uri="{BB962C8B-B14F-4D97-AF65-F5344CB8AC3E}">
        <p14:creationId xmlns:p14="http://schemas.microsoft.com/office/powerpoint/2010/main" val="616250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4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4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4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4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24" grpId="0" uiExpand="1" build="p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Conteúdo 1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When one job needs to wait for I/O, the processor can switch to another job</a:t>
            </a:r>
          </a:p>
          <a:p>
            <a:endParaRPr lang="en-US" dirty="0"/>
          </a:p>
        </p:txBody>
      </p:sp>
      <p:graphicFrame>
        <p:nvGraphicFramePr>
          <p:cNvPr id="35" name="Espaço Reservado para Conteúdo 3"/>
          <p:cNvGraphicFramePr>
            <a:graphicFrameLocks noGrp="1"/>
          </p:cNvGraphicFramePr>
          <p:nvPr>
            <p:ph sz="half" idx="2"/>
            <p:extLst/>
          </p:nvPr>
        </p:nvGraphicFramePr>
        <p:xfrm>
          <a:off x="431800" y="3051372"/>
          <a:ext cx="8280401" cy="3168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4384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1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1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41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19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419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19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8419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8419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8419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8419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r>
                        <a:rPr lang="en-US" sz="2000" dirty="0"/>
                        <a:t>Program A</a:t>
                      </a:r>
                    </a:p>
                  </a:txBody>
                  <a:tcPr anchor="ctr"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Run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</a:p>
                  </a:txBody>
                  <a:tcPr anchor="ctr">
                    <a:lnL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r>
                        <a:rPr lang="en-US" sz="2000" dirty="0"/>
                        <a:t>Program B</a:t>
                      </a:r>
                    </a:p>
                  </a:txBody>
                  <a:tcPr anchor="ctr"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kern="1200" spc="-100" baseline="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r>
                        <a:rPr lang="en-US" sz="2000" dirty="0"/>
                        <a:t>Combined</a:t>
                      </a:r>
                    </a:p>
                  </a:txBody>
                  <a:tcPr anchor="ctr"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 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 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spc="-1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 A</a:t>
                      </a:r>
                    </a:p>
                  </a:txBody>
                  <a:tcPr anchor="ctr">
                    <a:lnL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 B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spc="-1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Wait</a:t>
                      </a:r>
                    </a:p>
                  </a:txBody>
                  <a:tcPr anchor="ctr">
                    <a:lnL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Multiprogramming two jobs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6" name="Retângulo 4"/>
          <p:cNvSpPr/>
          <p:nvPr/>
        </p:nvSpPr>
        <p:spPr>
          <a:xfrm>
            <a:off x="1851704" y="3158964"/>
            <a:ext cx="720000" cy="3132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tângulo 5"/>
          <p:cNvSpPr/>
          <p:nvPr/>
        </p:nvSpPr>
        <p:spPr>
          <a:xfrm>
            <a:off x="2537322" y="3158965"/>
            <a:ext cx="720000" cy="3132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tângulo 6"/>
          <p:cNvSpPr/>
          <p:nvPr/>
        </p:nvSpPr>
        <p:spPr>
          <a:xfrm>
            <a:off x="3222940" y="3158966"/>
            <a:ext cx="720000" cy="3132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tângulo 7"/>
          <p:cNvSpPr/>
          <p:nvPr/>
        </p:nvSpPr>
        <p:spPr>
          <a:xfrm>
            <a:off x="3908558" y="3158967"/>
            <a:ext cx="720000" cy="3132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tângulo 8"/>
          <p:cNvSpPr/>
          <p:nvPr/>
        </p:nvSpPr>
        <p:spPr>
          <a:xfrm>
            <a:off x="4594176" y="3158968"/>
            <a:ext cx="720000" cy="3132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tângulo 9"/>
          <p:cNvSpPr/>
          <p:nvPr/>
        </p:nvSpPr>
        <p:spPr>
          <a:xfrm>
            <a:off x="5279794" y="3158969"/>
            <a:ext cx="720000" cy="3132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tângulo 10"/>
          <p:cNvSpPr/>
          <p:nvPr/>
        </p:nvSpPr>
        <p:spPr>
          <a:xfrm>
            <a:off x="5965412" y="3158970"/>
            <a:ext cx="720000" cy="3132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tângulo 11"/>
          <p:cNvSpPr/>
          <p:nvPr/>
        </p:nvSpPr>
        <p:spPr>
          <a:xfrm>
            <a:off x="6651030" y="3158971"/>
            <a:ext cx="720000" cy="3132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tângulo 12"/>
          <p:cNvSpPr/>
          <p:nvPr/>
        </p:nvSpPr>
        <p:spPr>
          <a:xfrm>
            <a:off x="7336648" y="3158972"/>
            <a:ext cx="720000" cy="3132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tângulo 13"/>
          <p:cNvSpPr/>
          <p:nvPr/>
        </p:nvSpPr>
        <p:spPr>
          <a:xfrm>
            <a:off x="8022267" y="3158973"/>
            <a:ext cx="720000" cy="3132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99" y="3080168"/>
            <a:ext cx="8280400" cy="3175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96284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Multiprogramming three jobs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17" name="Espaço Reservado para Conteúdo 3"/>
          <p:cNvGraphicFramePr>
            <a:graphicFrameLocks/>
          </p:cNvGraphicFramePr>
          <p:nvPr>
            <p:extLst/>
          </p:nvPr>
        </p:nvGraphicFramePr>
        <p:xfrm>
          <a:off x="441739" y="1898650"/>
          <a:ext cx="8268525" cy="3888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4380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30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30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30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30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30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305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8305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8305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8305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8305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r>
                        <a:rPr lang="en-US" sz="2000" dirty="0"/>
                        <a:t>Program A</a:t>
                      </a:r>
                    </a:p>
                  </a:txBody>
                  <a:tcPr anchor="ctr"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Run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L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r>
                        <a:rPr lang="en-US" sz="2000" dirty="0"/>
                        <a:t>Program B</a:t>
                      </a:r>
                    </a:p>
                  </a:txBody>
                  <a:tcPr anchor="ctr"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L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000" kern="1200" spc="-1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r>
                        <a:rPr lang="en-US" sz="2000" dirty="0"/>
                        <a:t>Program 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/>
                    </a:p>
                  </a:txBody>
                  <a:tcPr anchor="ctr">
                    <a:lnL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/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spc="-100" baseline="0" dirty="0"/>
                    </a:p>
                  </a:txBody>
                  <a:tcPr anchor="ctr"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r>
                        <a:rPr lang="en-US" sz="2000" dirty="0"/>
                        <a:t>Combined</a:t>
                      </a:r>
                    </a:p>
                  </a:txBody>
                  <a:tcPr anchor="ctr"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 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 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 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pc="-100" baseline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 A</a:t>
                      </a:r>
                    </a:p>
                  </a:txBody>
                  <a:tcPr anchor="ctr">
                    <a:lnL>
                      <a:noFill/>
                    </a:lnL>
                    <a:lnR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 B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 C</a:t>
                      </a:r>
                    </a:p>
                  </a:txBody>
                  <a:tcPr anchor="ctr">
                    <a:lnL>
                      <a:noFill/>
                    </a:lnL>
                    <a:lnR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spc="-1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  <a:endParaRPr lang="en-US" spc="-100" baseline="0" dirty="0"/>
                    </a:p>
                  </a:txBody>
                  <a:tcPr anchor="ctr">
                    <a:lnL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pc="-100" baseline="0" dirty="0"/>
                        <a:t>Wait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8" name="Retângulo 4"/>
          <p:cNvSpPr/>
          <p:nvPr/>
        </p:nvSpPr>
        <p:spPr>
          <a:xfrm>
            <a:off x="1871640" y="2078819"/>
            <a:ext cx="684000" cy="378050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tângulo 5"/>
          <p:cNvSpPr/>
          <p:nvPr/>
        </p:nvSpPr>
        <p:spPr>
          <a:xfrm>
            <a:off x="2554383" y="2078820"/>
            <a:ext cx="684000" cy="378050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tângulo 6"/>
          <p:cNvSpPr/>
          <p:nvPr/>
        </p:nvSpPr>
        <p:spPr>
          <a:xfrm>
            <a:off x="3237126" y="2078821"/>
            <a:ext cx="684000" cy="378050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tângulo 7"/>
          <p:cNvSpPr/>
          <p:nvPr/>
        </p:nvSpPr>
        <p:spPr>
          <a:xfrm>
            <a:off x="3919869" y="2078822"/>
            <a:ext cx="684000" cy="378050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tângulo 8"/>
          <p:cNvSpPr/>
          <p:nvPr/>
        </p:nvSpPr>
        <p:spPr>
          <a:xfrm>
            <a:off x="4602612" y="2078823"/>
            <a:ext cx="684000" cy="378050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tângulo 9"/>
          <p:cNvSpPr/>
          <p:nvPr/>
        </p:nvSpPr>
        <p:spPr>
          <a:xfrm>
            <a:off x="5285355" y="2078824"/>
            <a:ext cx="684000" cy="378050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tângulo 10"/>
          <p:cNvSpPr/>
          <p:nvPr/>
        </p:nvSpPr>
        <p:spPr>
          <a:xfrm>
            <a:off x="5968098" y="2078825"/>
            <a:ext cx="684000" cy="378050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tângulo 11"/>
          <p:cNvSpPr/>
          <p:nvPr/>
        </p:nvSpPr>
        <p:spPr>
          <a:xfrm>
            <a:off x="6650841" y="2078826"/>
            <a:ext cx="684000" cy="378050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tângulo 12"/>
          <p:cNvSpPr/>
          <p:nvPr/>
        </p:nvSpPr>
        <p:spPr>
          <a:xfrm>
            <a:off x="7333584" y="2078827"/>
            <a:ext cx="684000" cy="378050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tângulo 13"/>
          <p:cNvSpPr/>
          <p:nvPr/>
        </p:nvSpPr>
        <p:spPr>
          <a:xfrm>
            <a:off x="8016329" y="2078828"/>
            <a:ext cx="720000" cy="378050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1898687"/>
            <a:ext cx="8280400" cy="39243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607165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01C40-F9EF-9A4C-9C3C-710E9BCDE3C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>
            <a:normAutofit/>
          </a:bodyPr>
          <a:lstStyle/>
          <a:p>
            <a:pPr algn="l">
              <a:spcBef>
                <a:spcPts val="0"/>
              </a:spcBef>
            </a:pPr>
            <a:r>
              <a:rPr lang="en-US" dirty="0"/>
              <a:t>The Operating System is </a:t>
            </a:r>
          </a:p>
          <a:p>
            <a:pPr algn="l">
              <a:spcBef>
                <a:spcPts val="0"/>
              </a:spcBef>
            </a:pPr>
            <a:r>
              <a:rPr lang="en-US" dirty="0"/>
              <a:t>the body of software in charge of making sure </a:t>
            </a:r>
          </a:p>
          <a:p>
            <a:pPr algn="l">
              <a:spcBef>
                <a:spcPts val="0"/>
              </a:spcBef>
            </a:pPr>
            <a:r>
              <a:rPr lang="en-US" dirty="0"/>
              <a:t>the system operates correctly and efficiently, </a:t>
            </a:r>
          </a:p>
          <a:p>
            <a:pPr algn="l">
              <a:spcBef>
                <a:spcPts val="0"/>
              </a:spcBef>
            </a:pPr>
            <a:r>
              <a:rPr lang="en-US" dirty="0"/>
              <a:t>in an easy-to-use manner.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22725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/>
          <p:cNvSpPr>
            <a:spLocks noChangeAspect="1"/>
          </p:cNvSpPr>
          <p:nvPr/>
        </p:nvSpPr>
        <p:spPr>
          <a:xfrm>
            <a:off x="1199707" y="2004941"/>
            <a:ext cx="3960000" cy="3960000"/>
          </a:xfrm>
          <a:prstGeom prst="ellipse">
            <a:avLst/>
          </a:prstGeom>
          <a:noFill/>
          <a:ln w="203200" cmpd="sng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features for multiprogramming</a:t>
            </a:r>
            <a:endParaRPr lang="pt-B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3394938" y="4539727"/>
            <a:ext cx="2017538" cy="1008769"/>
          </a:xfrm>
          <a:custGeom>
            <a:avLst/>
            <a:gdLst>
              <a:gd name="connsiteX0" fmla="*/ 0 w 2017538"/>
              <a:gd name="connsiteY0" fmla="*/ 168132 h 1008769"/>
              <a:gd name="connsiteX1" fmla="*/ 168132 w 2017538"/>
              <a:gd name="connsiteY1" fmla="*/ 0 h 1008769"/>
              <a:gd name="connsiteX2" fmla="*/ 1849406 w 2017538"/>
              <a:gd name="connsiteY2" fmla="*/ 0 h 1008769"/>
              <a:gd name="connsiteX3" fmla="*/ 2017538 w 2017538"/>
              <a:gd name="connsiteY3" fmla="*/ 168132 h 1008769"/>
              <a:gd name="connsiteX4" fmla="*/ 2017538 w 2017538"/>
              <a:gd name="connsiteY4" fmla="*/ 840637 h 1008769"/>
              <a:gd name="connsiteX5" fmla="*/ 1849406 w 2017538"/>
              <a:gd name="connsiteY5" fmla="*/ 1008769 h 1008769"/>
              <a:gd name="connsiteX6" fmla="*/ 168132 w 2017538"/>
              <a:gd name="connsiteY6" fmla="*/ 1008769 h 1008769"/>
              <a:gd name="connsiteX7" fmla="*/ 0 w 2017538"/>
              <a:gd name="connsiteY7" fmla="*/ 840637 h 1008769"/>
              <a:gd name="connsiteX8" fmla="*/ 0 w 2017538"/>
              <a:gd name="connsiteY8" fmla="*/ 168132 h 1008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7538" h="1008769">
                <a:moveTo>
                  <a:pt x="0" y="168132"/>
                </a:moveTo>
                <a:cubicBezTo>
                  <a:pt x="0" y="75275"/>
                  <a:pt x="75275" y="0"/>
                  <a:pt x="168132" y="0"/>
                </a:cubicBezTo>
                <a:lnTo>
                  <a:pt x="1849406" y="0"/>
                </a:lnTo>
                <a:cubicBezTo>
                  <a:pt x="1942263" y="0"/>
                  <a:pt x="2017538" y="75275"/>
                  <a:pt x="2017538" y="168132"/>
                </a:cubicBezTo>
                <a:lnTo>
                  <a:pt x="2017538" y="840637"/>
                </a:lnTo>
                <a:cubicBezTo>
                  <a:pt x="2017538" y="933494"/>
                  <a:pt x="1942263" y="1008769"/>
                  <a:pt x="1849406" y="1008769"/>
                </a:cubicBezTo>
                <a:lnTo>
                  <a:pt x="168132" y="1008769"/>
                </a:lnTo>
                <a:cubicBezTo>
                  <a:pt x="75275" y="1008769"/>
                  <a:pt x="0" y="933494"/>
                  <a:pt x="0" y="840637"/>
                </a:cubicBezTo>
                <a:lnTo>
                  <a:pt x="0" y="168132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3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5444" tIns="125444" rIns="125444" bIns="125444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Privileged Instructions</a:t>
            </a:r>
            <a:endPara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946938" y="4539727"/>
            <a:ext cx="2017538" cy="1008769"/>
          </a:xfrm>
          <a:custGeom>
            <a:avLst/>
            <a:gdLst>
              <a:gd name="connsiteX0" fmla="*/ 0 w 2017538"/>
              <a:gd name="connsiteY0" fmla="*/ 168132 h 1008769"/>
              <a:gd name="connsiteX1" fmla="*/ 168132 w 2017538"/>
              <a:gd name="connsiteY1" fmla="*/ 0 h 1008769"/>
              <a:gd name="connsiteX2" fmla="*/ 1849406 w 2017538"/>
              <a:gd name="connsiteY2" fmla="*/ 0 h 1008769"/>
              <a:gd name="connsiteX3" fmla="*/ 2017538 w 2017538"/>
              <a:gd name="connsiteY3" fmla="*/ 168132 h 1008769"/>
              <a:gd name="connsiteX4" fmla="*/ 2017538 w 2017538"/>
              <a:gd name="connsiteY4" fmla="*/ 840637 h 1008769"/>
              <a:gd name="connsiteX5" fmla="*/ 1849406 w 2017538"/>
              <a:gd name="connsiteY5" fmla="*/ 1008769 h 1008769"/>
              <a:gd name="connsiteX6" fmla="*/ 168132 w 2017538"/>
              <a:gd name="connsiteY6" fmla="*/ 1008769 h 1008769"/>
              <a:gd name="connsiteX7" fmla="*/ 0 w 2017538"/>
              <a:gd name="connsiteY7" fmla="*/ 840637 h 1008769"/>
              <a:gd name="connsiteX8" fmla="*/ 0 w 2017538"/>
              <a:gd name="connsiteY8" fmla="*/ 168132 h 1008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7538" h="1008769">
                <a:moveTo>
                  <a:pt x="0" y="168132"/>
                </a:moveTo>
                <a:cubicBezTo>
                  <a:pt x="0" y="75275"/>
                  <a:pt x="75275" y="0"/>
                  <a:pt x="168132" y="0"/>
                </a:cubicBezTo>
                <a:lnTo>
                  <a:pt x="1849406" y="0"/>
                </a:lnTo>
                <a:cubicBezTo>
                  <a:pt x="1942263" y="0"/>
                  <a:pt x="2017538" y="75275"/>
                  <a:pt x="2017538" y="168132"/>
                </a:cubicBezTo>
                <a:lnTo>
                  <a:pt x="2017538" y="840637"/>
                </a:lnTo>
                <a:cubicBezTo>
                  <a:pt x="2017538" y="933494"/>
                  <a:pt x="1942263" y="1008769"/>
                  <a:pt x="1849406" y="1008769"/>
                </a:cubicBezTo>
                <a:lnTo>
                  <a:pt x="168132" y="1008769"/>
                </a:lnTo>
                <a:cubicBezTo>
                  <a:pt x="75275" y="1008769"/>
                  <a:pt x="0" y="933494"/>
                  <a:pt x="0" y="840637"/>
                </a:cubicBezTo>
                <a:lnTo>
                  <a:pt x="0" y="168132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3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5444" tIns="125444" rIns="125444" bIns="125444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Memory Protection</a:t>
            </a:r>
            <a:endPara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3910075" y="3051119"/>
            <a:ext cx="2017538" cy="1008769"/>
          </a:xfrm>
          <a:custGeom>
            <a:avLst/>
            <a:gdLst>
              <a:gd name="connsiteX0" fmla="*/ 0 w 2017538"/>
              <a:gd name="connsiteY0" fmla="*/ 168132 h 1008769"/>
              <a:gd name="connsiteX1" fmla="*/ 168132 w 2017538"/>
              <a:gd name="connsiteY1" fmla="*/ 0 h 1008769"/>
              <a:gd name="connsiteX2" fmla="*/ 1849406 w 2017538"/>
              <a:gd name="connsiteY2" fmla="*/ 0 h 1008769"/>
              <a:gd name="connsiteX3" fmla="*/ 2017538 w 2017538"/>
              <a:gd name="connsiteY3" fmla="*/ 168132 h 1008769"/>
              <a:gd name="connsiteX4" fmla="*/ 2017538 w 2017538"/>
              <a:gd name="connsiteY4" fmla="*/ 840637 h 1008769"/>
              <a:gd name="connsiteX5" fmla="*/ 1849406 w 2017538"/>
              <a:gd name="connsiteY5" fmla="*/ 1008769 h 1008769"/>
              <a:gd name="connsiteX6" fmla="*/ 168132 w 2017538"/>
              <a:gd name="connsiteY6" fmla="*/ 1008769 h 1008769"/>
              <a:gd name="connsiteX7" fmla="*/ 0 w 2017538"/>
              <a:gd name="connsiteY7" fmla="*/ 840637 h 1008769"/>
              <a:gd name="connsiteX8" fmla="*/ 0 w 2017538"/>
              <a:gd name="connsiteY8" fmla="*/ 168132 h 1008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7538" h="1008769">
                <a:moveTo>
                  <a:pt x="0" y="168132"/>
                </a:moveTo>
                <a:cubicBezTo>
                  <a:pt x="0" y="75275"/>
                  <a:pt x="75275" y="0"/>
                  <a:pt x="168132" y="0"/>
                </a:cubicBezTo>
                <a:lnTo>
                  <a:pt x="1849406" y="0"/>
                </a:lnTo>
                <a:cubicBezTo>
                  <a:pt x="1942263" y="0"/>
                  <a:pt x="2017538" y="75275"/>
                  <a:pt x="2017538" y="168132"/>
                </a:cubicBezTo>
                <a:lnTo>
                  <a:pt x="2017538" y="840637"/>
                </a:lnTo>
                <a:cubicBezTo>
                  <a:pt x="2017538" y="933494"/>
                  <a:pt x="1942263" y="1008769"/>
                  <a:pt x="1849406" y="1008769"/>
                </a:cubicBezTo>
                <a:lnTo>
                  <a:pt x="168132" y="1008769"/>
                </a:lnTo>
                <a:cubicBezTo>
                  <a:pt x="75275" y="1008769"/>
                  <a:pt x="0" y="933494"/>
                  <a:pt x="0" y="840637"/>
                </a:cubicBezTo>
                <a:lnTo>
                  <a:pt x="0" y="168132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3">
              <a:hueOff val="0"/>
              <a:satOff val="0"/>
              <a:lumOff val="0"/>
              <a:alphaOff val="0"/>
            </a:schemeClr>
          </a:fillRef>
          <a:effectRef idx="3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5444" tIns="125444" rIns="125444" bIns="125444" numCol="1" spcCol="1270" anchor="ctr" anchorCtr="0">
            <a:noAutofit/>
          </a:bodyPr>
          <a:lstStyle/>
          <a:p>
            <a:pPr lvl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Interrupts</a:t>
            </a:r>
            <a:endPara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31801" y="3051119"/>
            <a:ext cx="2017538" cy="1008769"/>
          </a:xfrm>
          <a:custGeom>
            <a:avLst/>
            <a:gdLst>
              <a:gd name="connsiteX0" fmla="*/ 0 w 2017538"/>
              <a:gd name="connsiteY0" fmla="*/ 168132 h 1008769"/>
              <a:gd name="connsiteX1" fmla="*/ 168132 w 2017538"/>
              <a:gd name="connsiteY1" fmla="*/ 0 h 1008769"/>
              <a:gd name="connsiteX2" fmla="*/ 1849406 w 2017538"/>
              <a:gd name="connsiteY2" fmla="*/ 0 h 1008769"/>
              <a:gd name="connsiteX3" fmla="*/ 2017538 w 2017538"/>
              <a:gd name="connsiteY3" fmla="*/ 168132 h 1008769"/>
              <a:gd name="connsiteX4" fmla="*/ 2017538 w 2017538"/>
              <a:gd name="connsiteY4" fmla="*/ 840637 h 1008769"/>
              <a:gd name="connsiteX5" fmla="*/ 1849406 w 2017538"/>
              <a:gd name="connsiteY5" fmla="*/ 1008769 h 1008769"/>
              <a:gd name="connsiteX6" fmla="*/ 168132 w 2017538"/>
              <a:gd name="connsiteY6" fmla="*/ 1008769 h 1008769"/>
              <a:gd name="connsiteX7" fmla="*/ 0 w 2017538"/>
              <a:gd name="connsiteY7" fmla="*/ 840637 h 1008769"/>
              <a:gd name="connsiteX8" fmla="*/ 0 w 2017538"/>
              <a:gd name="connsiteY8" fmla="*/ 168132 h 1008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7538" h="1008769">
                <a:moveTo>
                  <a:pt x="0" y="168132"/>
                </a:moveTo>
                <a:cubicBezTo>
                  <a:pt x="0" y="75275"/>
                  <a:pt x="75275" y="0"/>
                  <a:pt x="168132" y="0"/>
                </a:cubicBezTo>
                <a:lnTo>
                  <a:pt x="1849406" y="0"/>
                </a:lnTo>
                <a:cubicBezTo>
                  <a:pt x="1942263" y="0"/>
                  <a:pt x="2017538" y="75275"/>
                  <a:pt x="2017538" y="168132"/>
                </a:cubicBezTo>
                <a:lnTo>
                  <a:pt x="2017538" y="840637"/>
                </a:lnTo>
                <a:cubicBezTo>
                  <a:pt x="2017538" y="933494"/>
                  <a:pt x="1942263" y="1008769"/>
                  <a:pt x="1849406" y="1008769"/>
                </a:cubicBezTo>
                <a:lnTo>
                  <a:pt x="168132" y="1008769"/>
                </a:lnTo>
                <a:cubicBezTo>
                  <a:pt x="75275" y="1008769"/>
                  <a:pt x="0" y="933494"/>
                  <a:pt x="0" y="840637"/>
                </a:cubicBezTo>
                <a:lnTo>
                  <a:pt x="0" y="168132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2">
              <a:hueOff val="0"/>
              <a:satOff val="0"/>
              <a:lumOff val="0"/>
              <a:alphaOff val="0"/>
            </a:schemeClr>
          </a:fillRef>
          <a:effectRef idx="3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5444" tIns="125444" rIns="125444" bIns="125444" numCol="1" spcCol="1270" anchor="ctr" anchorCtr="0">
            <a:noAutofit/>
          </a:bodyPr>
          <a:lstStyle/>
          <a:p>
            <a:pPr lvl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Dual-mode operation</a:t>
            </a:r>
            <a:endPara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Freeform 19"/>
          <p:cNvSpPr/>
          <p:nvPr/>
        </p:nvSpPr>
        <p:spPr>
          <a:xfrm>
            <a:off x="2170938" y="1628775"/>
            <a:ext cx="2017538" cy="1008769"/>
          </a:xfrm>
          <a:custGeom>
            <a:avLst/>
            <a:gdLst>
              <a:gd name="connsiteX0" fmla="*/ 0 w 2017538"/>
              <a:gd name="connsiteY0" fmla="*/ 168132 h 1008769"/>
              <a:gd name="connsiteX1" fmla="*/ 168132 w 2017538"/>
              <a:gd name="connsiteY1" fmla="*/ 0 h 1008769"/>
              <a:gd name="connsiteX2" fmla="*/ 1849406 w 2017538"/>
              <a:gd name="connsiteY2" fmla="*/ 0 h 1008769"/>
              <a:gd name="connsiteX3" fmla="*/ 2017538 w 2017538"/>
              <a:gd name="connsiteY3" fmla="*/ 168132 h 1008769"/>
              <a:gd name="connsiteX4" fmla="*/ 2017538 w 2017538"/>
              <a:gd name="connsiteY4" fmla="*/ 840637 h 1008769"/>
              <a:gd name="connsiteX5" fmla="*/ 1849406 w 2017538"/>
              <a:gd name="connsiteY5" fmla="*/ 1008769 h 1008769"/>
              <a:gd name="connsiteX6" fmla="*/ 168132 w 2017538"/>
              <a:gd name="connsiteY6" fmla="*/ 1008769 h 1008769"/>
              <a:gd name="connsiteX7" fmla="*/ 0 w 2017538"/>
              <a:gd name="connsiteY7" fmla="*/ 840637 h 1008769"/>
              <a:gd name="connsiteX8" fmla="*/ 0 w 2017538"/>
              <a:gd name="connsiteY8" fmla="*/ 168132 h 1008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7538" h="1008769">
                <a:moveTo>
                  <a:pt x="0" y="168132"/>
                </a:moveTo>
                <a:cubicBezTo>
                  <a:pt x="0" y="75275"/>
                  <a:pt x="75275" y="0"/>
                  <a:pt x="168132" y="0"/>
                </a:cubicBezTo>
                <a:lnTo>
                  <a:pt x="1849406" y="0"/>
                </a:lnTo>
                <a:cubicBezTo>
                  <a:pt x="1942263" y="0"/>
                  <a:pt x="2017538" y="75275"/>
                  <a:pt x="2017538" y="168132"/>
                </a:cubicBezTo>
                <a:lnTo>
                  <a:pt x="2017538" y="840637"/>
                </a:lnTo>
                <a:cubicBezTo>
                  <a:pt x="2017538" y="933494"/>
                  <a:pt x="1942263" y="1008769"/>
                  <a:pt x="1849406" y="1008769"/>
                </a:cubicBezTo>
                <a:lnTo>
                  <a:pt x="168132" y="1008769"/>
                </a:lnTo>
                <a:cubicBezTo>
                  <a:pt x="75275" y="1008769"/>
                  <a:pt x="0" y="933494"/>
                  <a:pt x="0" y="840637"/>
                </a:cubicBezTo>
                <a:lnTo>
                  <a:pt x="0" y="168132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2">
              <a:hueOff val="0"/>
              <a:satOff val="0"/>
              <a:lumOff val="0"/>
              <a:alphaOff val="0"/>
            </a:schemeClr>
          </a:fillRef>
          <a:effectRef idx="3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5444" tIns="125444" rIns="125444" bIns="125444" numCol="1" spcCol="1270" anchor="ctr" anchorCtr="0">
            <a:noAutofit/>
          </a:bodyPr>
          <a:lstStyle/>
          <a:p>
            <a:pPr lvl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Timer</a:t>
            </a:r>
            <a:endParaRPr lang="pt-BR" sz="2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35244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0" grpId="0" animBg="1"/>
      <p:bldP spid="13" grpId="0" animBg="1"/>
      <p:bldP spid="20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features for multiprogramming</a:t>
            </a:r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266632" lvl="1" indent="-266632">
              <a:spcBef>
                <a:spcPts val="1800"/>
              </a:spcBef>
              <a:spcAft>
                <a:spcPts val="0"/>
              </a:spcAft>
              <a:buClr>
                <a:srgbClr val="FF6600"/>
              </a:buClr>
            </a:pPr>
            <a:r>
              <a:rPr lang="en-US" sz="2800" dirty="0"/>
              <a:t>Enables interrupting a user job after a certain amount of time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31801" y="1628775"/>
            <a:ext cx="5495812" cy="4336166"/>
            <a:chOff x="431801" y="1628775"/>
            <a:chExt cx="5495812" cy="4336166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1199707" y="2004941"/>
              <a:ext cx="3960000" cy="3960000"/>
            </a:xfrm>
            <a:prstGeom prst="ellipse">
              <a:avLst/>
            </a:prstGeom>
            <a:noFill/>
            <a:ln w="203200" cmpd="sng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431801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Dual-mode operation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>
              <a:off x="946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3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Memory Protection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3394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3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Privileged Instructions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>
              <a:off x="3910075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3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Interrupts</a:t>
              </a: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0" name="Freeform 19"/>
            <p:cNvSpPr/>
            <p:nvPr/>
          </p:nvSpPr>
          <p:spPr>
            <a:xfrm>
              <a:off x="2170938" y="1628775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Timer</a:t>
              </a: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" name="Freeform 14"/>
            <p:cNvSpPr/>
            <p:nvPr/>
          </p:nvSpPr>
          <p:spPr>
            <a:xfrm>
              <a:off x="3394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3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946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3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7" name="Freeform 16"/>
            <p:cNvSpPr/>
            <p:nvPr/>
          </p:nvSpPr>
          <p:spPr>
            <a:xfrm>
              <a:off x="3910075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3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" name="Freeform 17"/>
            <p:cNvSpPr/>
            <p:nvPr/>
          </p:nvSpPr>
          <p:spPr>
            <a:xfrm>
              <a:off x="431801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437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features for multiprogramming</a:t>
            </a:r>
            <a:endParaRPr lang="pt-B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Enable switching between jobs while waiting for I/O to complete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431801" y="1628775"/>
            <a:ext cx="5495812" cy="4336166"/>
            <a:chOff x="431801" y="1628775"/>
            <a:chExt cx="5495812" cy="4336166"/>
          </a:xfrm>
        </p:grpSpPr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1199707" y="2004941"/>
              <a:ext cx="3960000" cy="3960000"/>
            </a:xfrm>
            <a:prstGeom prst="ellipse">
              <a:avLst/>
            </a:prstGeom>
            <a:noFill/>
            <a:ln w="203200" cmpd="sng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Freeform 22"/>
            <p:cNvSpPr/>
            <p:nvPr/>
          </p:nvSpPr>
          <p:spPr>
            <a:xfrm>
              <a:off x="431801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Dual-mode operation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>
              <a:off x="946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3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Memory Protection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>
              <a:off x="3394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3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Privileged Instructions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>
              <a:off x="3910075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3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Interrupts</a:t>
              </a: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>
              <a:off x="2170938" y="1628775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Timer</a:t>
              </a: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8" name="Freeform 27"/>
            <p:cNvSpPr/>
            <p:nvPr/>
          </p:nvSpPr>
          <p:spPr>
            <a:xfrm>
              <a:off x="3394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3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9" name="Freeform 28"/>
            <p:cNvSpPr/>
            <p:nvPr/>
          </p:nvSpPr>
          <p:spPr>
            <a:xfrm>
              <a:off x="946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3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>
              <a:off x="2170938" y="1628775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3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>
              <a:off x="431801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682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features for multiprogramming</a:t>
            </a:r>
            <a:endParaRPr lang="pt-B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266632" lvl="1" indent="-266632">
              <a:spcBef>
                <a:spcPts val="1800"/>
              </a:spcBef>
              <a:spcAft>
                <a:spcPts val="0"/>
              </a:spcAft>
              <a:buClr>
                <a:srgbClr val="FF6600"/>
              </a:buClr>
            </a:pPr>
            <a:r>
              <a:rPr lang="en-US" sz="2800" dirty="0"/>
              <a:t>User jobs cannot execute certain machine level instructions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431801" y="1628775"/>
            <a:ext cx="5495812" cy="4336166"/>
            <a:chOff x="431801" y="1628775"/>
            <a:chExt cx="5495812" cy="4336166"/>
          </a:xfrm>
        </p:grpSpPr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1199707" y="2004941"/>
              <a:ext cx="3960000" cy="3960000"/>
            </a:xfrm>
            <a:prstGeom prst="ellipse">
              <a:avLst/>
            </a:prstGeom>
            <a:noFill/>
            <a:ln w="203200" cmpd="sng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Freeform 22"/>
            <p:cNvSpPr/>
            <p:nvPr/>
          </p:nvSpPr>
          <p:spPr>
            <a:xfrm>
              <a:off x="431801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Dual-mode operation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>
              <a:off x="946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3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Memory Protection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>
              <a:off x="3394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3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Privileged Instructions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>
              <a:off x="3910075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3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Interrupts</a:t>
              </a: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>
              <a:off x="2170938" y="1628775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Timer</a:t>
              </a: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8" name="Freeform 27"/>
            <p:cNvSpPr/>
            <p:nvPr/>
          </p:nvSpPr>
          <p:spPr>
            <a:xfrm>
              <a:off x="2170938" y="1628775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3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9" name="Freeform 28"/>
            <p:cNvSpPr/>
            <p:nvPr/>
          </p:nvSpPr>
          <p:spPr>
            <a:xfrm>
              <a:off x="946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3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>
              <a:off x="3910075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3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>
              <a:off x="431801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372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features for multiprogramming</a:t>
            </a:r>
            <a:endParaRPr lang="pt-B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A job cannot alter the memory area of the system or of another job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431801" y="1628775"/>
            <a:ext cx="5495812" cy="4336166"/>
            <a:chOff x="431801" y="1628775"/>
            <a:chExt cx="5495812" cy="4336166"/>
          </a:xfrm>
        </p:grpSpPr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1199707" y="2004941"/>
              <a:ext cx="3960000" cy="3960000"/>
            </a:xfrm>
            <a:prstGeom prst="ellipse">
              <a:avLst/>
            </a:prstGeom>
            <a:noFill/>
            <a:ln w="203200" cmpd="sng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Freeform 22"/>
            <p:cNvSpPr/>
            <p:nvPr/>
          </p:nvSpPr>
          <p:spPr>
            <a:xfrm>
              <a:off x="431801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Dual-mode operation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>
              <a:off x="946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3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Memory Protection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>
              <a:off x="3394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3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Privileged Instructions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>
              <a:off x="3910075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3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Interrupts</a:t>
              </a: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>
              <a:off x="2170938" y="1628775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Timer</a:t>
              </a: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8" name="Freeform 27"/>
            <p:cNvSpPr/>
            <p:nvPr/>
          </p:nvSpPr>
          <p:spPr>
            <a:xfrm>
              <a:off x="3394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3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9" name="Freeform 28"/>
            <p:cNvSpPr/>
            <p:nvPr/>
          </p:nvSpPr>
          <p:spPr>
            <a:xfrm>
              <a:off x="2170938" y="1628775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3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>
              <a:off x="3910075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3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>
              <a:off x="431801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653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features for multiprogramming</a:t>
            </a:r>
            <a:endParaRPr lang="pt-B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/>
              <a:t>Jobs execute in user mode</a:t>
            </a:r>
          </a:p>
          <a:p>
            <a:pPr lvl="1"/>
            <a:r>
              <a:rPr lang="en-US" dirty="0"/>
              <a:t>Privileged instructions may not be executed</a:t>
            </a:r>
          </a:p>
          <a:p>
            <a:r>
              <a:rPr lang="en-US" dirty="0"/>
              <a:t>OS executes in system (aka kernel) mode</a:t>
            </a:r>
          </a:p>
          <a:p>
            <a:pPr lvl="1"/>
            <a:r>
              <a:rPr lang="en-US" dirty="0"/>
              <a:t>Privileged instructions may be executed</a:t>
            </a:r>
          </a:p>
          <a:p>
            <a:pPr lvl="1"/>
            <a:r>
              <a:rPr lang="en-US" dirty="0"/>
              <a:t>Protected areas of memory may be accessed</a:t>
            </a:r>
            <a:endParaRPr lang="en-US" sz="1600" dirty="0"/>
          </a:p>
        </p:txBody>
      </p:sp>
      <p:grpSp>
        <p:nvGrpSpPr>
          <p:cNvPr id="26" name="Group 25"/>
          <p:cNvGrpSpPr/>
          <p:nvPr/>
        </p:nvGrpSpPr>
        <p:grpSpPr>
          <a:xfrm>
            <a:off x="431801" y="1625905"/>
            <a:ext cx="5495812" cy="4339036"/>
            <a:chOff x="431801" y="1625905"/>
            <a:chExt cx="5495812" cy="4339036"/>
          </a:xfrm>
        </p:grpSpPr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1199707" y="2004941"/>
              <a:ext cx="3960000" cy="3960000"/>
            </a:xfrm>
            <a:prstGeom prst="ellipse">
              <a:avLst/>
            </a:prstGeom>
            <a:noFill/>
            <a:ln w="203200" cmpd="sng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Freeform 27"/>
            <p:cNvSpPr/>
            <p:nvPr/>
          </p:nvSpPr>
          <p:spPr>
            <a:xfrm>
              <a:off x="431801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Dual-mode operation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9" name="Freeform 28"/>
            <p:cNvSpPr/>
            <p:nvPr/>
          </p:nvSpPr>
          <p:spPr>
            <a:xfrm>
              <a:off x="946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3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Memory Protection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>
              <a:off x="3394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3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Privileged Instructions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>
              <a:off x="3910075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3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Interrupts</a:t>
              </a: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>
              <a:off x="2170938" y="1628775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Timer</a:t>
              </a: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>
              <a:off x="3394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3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>
              <a:off x="946938" y="4539727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3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5" name="Freeform 34"/>
            <p:cNvSpPr/>
            <p:nvPr/>
          </p:nvSpPr>
          <p:spPr>
            <a:xfrm>
              <a:off x="3910075" y="3051119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3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6" name="Freeform 35"/>
            <p:cNvSpPr/>
            <p:nvPr/>
          </p:nvSpPr>
          <p:spPr>
            <a:xfrm>
              <a:off x="2170938" y="1625905"/>
              <a:ext cx="2017538" cy="1008769"/>
            </a:xfrm>
            <a:custGeom>
              <a:avLst/>
              <a:gdLst>
                <a:gd name="connsiteX0" fmla="*/ 0 w 2017538"/>
                <a:gd name="connsiteY0" fmla="*/ 168132 h 1008769"/>
                <a:gd name="connsiteX1" fmla="*/ 168132 w 2017538"/>
                <a:gd name="connsiteY1" fmla="*/ 0 h 1008769"/>
                <a:gd name="connsiteX2" fmla="*/ 1849406 w 2017538"/>
                <a:gd name="connsiteY2" fmla="*/ 0 h 1008769"/>
                <a:gd name="connsiteX3" fmla="*/ 2017538 w 2017538"/>
                <a:gd name="connsiteY3" fmla="*/ 168132 h 1008769"/>
                <a:gd name="connsiteX4" fmla="*/ 2017538 w 2017538"/>
                <a:gd name="connsiteY4" fmla="*/ 840637 h 1008769"/>
                <a:gd name="connsiteX5" fmla="*/ 1849406 w 2017538"/>
                <a:gd name="connsiteY5" fmla="*/ 1008769 h 1008769"/>
                <a:gd name="connsiteX6" fmla="*/ 168132 w 2017538"/>
                <a:gd name="connsiteY6" fmla="*/ 1008769 h 1008769"/>
                <a:gd name="connsiteX7" fmla="*/ 0 w 2017538"/>
                <a:gd name="connsiteY7" fmla="*/ 840637 h 1008769"/>
                <a:gd name="connsiteX8" fmla="*/ 0 w 2017538"/>
                <a:gd name="connsiteY8" fmla="*/ 168132 h 10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7538" h="1008769">
                  <a:moveTo>
                    <a:pt x="0" y="168132"/>
                  </a:moveTo>
                  <a:cubicBezTo>
                    <a:pt x="0" y="75275"/>
                    <a:pt x="75275" y="0"/>
                    <a:pt x="168132" y="0"/>
                  </a:cubicBezTo>
                  <a:lnTo>
                    <a:pt x="1849406" y="0"/>
                  </a:lnTo>
                  <a:cubicBezTo>
                    <a:pt x="1942263" y="0"/>
                    <a:pt x="2017538" y="75275"/>
                    <a:pt x="2017538" y="168132"/>
                  </a:cubicBezTo>
                  <a:lnTo>
                    <a:pt x="2017538" y="840637"/>
                  </a:lnTo>
                  <a:cubicBezTo>
                    <a:pt x="2017538" y="933494"/>
                    <a:pt x="1942263" y="1008769"/>
                    <a:pt x="1849406" y="1008769"/>
                  </a:cubicBezTo>
                  <a:lnTo>
                    <a:pt x="168132" y="1008769"/>
                  </a:lnTo>
                  <a:cubicBezTo>
                    <a:pt x="75275" y="1008769"/>
                    <a:pt x="0" y="933494"/>
                    <a:pt x="0" y="840637"/>
                  </a:cubicBezTo>
                  <a:lnTo>
                    <a:pt x="0" y="168132"/>
                  </a:lnTo>
                  <a:close/>
                </a:path>
              </a:pathLst>
            </a:custGeom>
            <a:solidFill>
              <a:srgbClr val="F2F2F2">
                <a:alpha val="74902"/>
              </a:srgbClr>
            </a:solidFill>
            <a:ln>
              <a:noFill/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5444" tIns="125444" rIns="125444" bIns="125444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166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elements of an OS for Multiprogramming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928937" y="1705462"/>
            <a:ext cx="4764088" cy="37623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8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157537" y="2542486"/>
            <a:ext cx="1374775" cy="687388"/>
          </a:xfrm>
          <a:prstGeom prst="rect">
            <a:avLst/>
          </a:prstGeom>
          <a:solidFill>
            <a:schemeClr val="accent6">
              <a:lumMod val="75000"/>
            </a:schemeClr>
          </a:solidFill>
          <a:ln w="8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algn="ctr">
              <a:lnSpc>
                <a:spcPct val="85000"/>
              </a:lnSpc>
            </a:pPr>
            <a:r>
              <a:rPr lang="pt-BR" sz="1600" dirty="0">
                <a:solidFill>
                  <a:schemeClr val="bg1"/>
                </a:solidFill>
                <a:latin typeface="+mn-lt"/>
                <a:cs typeface="Arial" pitchFamily="34" charset="0"/>
              </a:rPr>
              <a:t>Service </a:t>
            </a:r>
            <a:r>
              <a:rPr lang="pt-BR" sz="1600" dirty="0" err="1">
                <a:solidFill>
                  <a:schemeClr val="bg1"/>
                </a:solidFill>
                <a:latin typeface="+mn-lt"/>
                <a:cs typeface="Arial" pitchFamily="34" charset="0"/>
              </a:rPr>
              <a:t>call</a:t>
            </a:r>
            <a:r>
              <a:rPr lang="pt-BR" sz="1600" dirty="0">
                <a:solidFill>
                  <a:schemeClr val="bg1"/>
                </a:solidFill>
                <a:latin typeface="+mn-lt"/>
                <a:cs typeface="Arial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+mn-lt"/>
                <a:cs typeface="Arial" pitchFamily="34" charset="0"/>
              </a:rPr>
              <a:t>handler</a:t>
            </a:r>
            <a:r>
              <a:rPr lang="pt-BR" sz="1600" dirty="0">
                <a:solidFill>
                  <a:schemeClr val="bg1"/>
                </a:solidFill>
                <a:latin typeface="+mn-lt"/>
                <a:cs typeface="Arial" pitchFamily="34" charset="0"/>
              </a:rPr>
              <a:t> (</a:t>
            </a:r>
            <a:r>
              <a:rPr lang="pt-BR" sz="1600" dirty="0" err="1">
                <a:solidFill>
                  <a:schemeClr val="bg1"/>
                </a:solidFill>
                <a:latin typeface="+mn-lt"/>
                <a:cs typeface="Arial" pitchFamily="34" charset="0"/>
              </a:rPr>
              <a:t>code</a:t>
            </a:r>
            <a:r>
              <a:rPr lang="pt-BR" sz="1600" dirty="0">
                <a:solidFill>
                  <a:schemeClr val="bg1"/>
                </a:solidFill>
                <a:latin typeface="+mn-lt"/>
                <a:cs typeface="Arial" pitchFamily="34" charset="0"/>
              </a:rPr>
              <a:t>)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25883" y="2645852"/>
            <a:ext cx="1077218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algn="r" eaLnBrk="1" hangingPunct="1">
              <a:lnSpc>
                <a:spcPct val="85000"/>
              </a:lnSpc>
            </a:pPr>
            <a:r>
              <a:rPr lang="pt-BR" dirty="0">
                <a:solidFill>
                  <a:srgbClr val="221F20"/>
                </a:solidFill>
                <a:latin typeface="+mn-lt"/>
                <a:cs typeface="Arial" pitchFamily="34" charset="0"/>
              </a:rPr>
              <a:t>Service </a:t>
            </a:r>
            <a:r>
              <a:rPr lang="pt-BR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call</a:t>
            </a:r>
            <a:br>
              <a:rPr lang="pt-BR" dirty="0">
                <a:solidFill>
                  <a:srgbClr val="221F20"/>
                </a:solidFill>
                <a:latin typeface="+mn-lt"/>
                <a:cs typeface="Arial" pitchFamily="34" charset="0"/>
              </a:rPr>
            </a:br>
            <a:r>
              <a:rPr lang="pt-BR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from</a:t>
            </a:r>
            <a:r>
              <a:rPr lang="pt-BR" dirty="0">
                <a:solidFill>
                  <a:srgbClr val="221F20"/>
                </a:solidFill>
                <a:latin typeface="+mn-lt"/>
                <a:cs typeface="Arial" pitchFamily="34" charset="0"/>
              </a:rPr>
              <a:t> </a:t>
            </a:r>
            <a:r>
              <a:rPr lang="pt-BR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Process</a:t>
            </a:r>
            <a:endParaRPr lang="pt-BR" dirty="0">
              <a:solidFill>
                <a:srgbClr val="221F20"/>
              </a:solidFill>
              <a:latin typeface="+mn-lt"/>
              <a:cs typeface="Arial" pitchFamily="34" charset="0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25883" y="3566293"/>
            <a:ext cx="1077218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algn="r" eaLnBrk="1" hangingPunct="1">
              <a:lnSpc>
                <a:spcPct val="85000"/>
              </a:lnSpc>
            </a:pPr>
            <a:r>
              <a:rPr kumimoji="0" lang="pt-BR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  <a:t>Interrupt</a:t>
            </a:r>
            <a:br>
              <a:rPr kumimoji="0" lang="pt-BR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</a:br>
            <a:r>
              <a:rPr lang="pt-BR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from</a:t>
            </a:r>
            <a:r>
              <a:rPr lang="pt-BR" dirty="0">
                <a:solidFill>
                  <a:srgbClr val="221F20"/>
                </a:solidFill>
                <a:latin typeface="+mn-lt"/>
                <a:cs typeface="Arial" pitchFamily="34" charset="0"/>
              </a:rPr>
              <a:t> </a:t>
            </a:r>
            <a:r>
              <a:rPr lang="pt-BR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Process</a:t>
            </a:r>
            <a:endParaRPr lang="pt-BR" dirty="0">
              <a:latin typeface="+mn-lt"/>
              <a:cs typeface="Arial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6464321" y="5804137"/>
            <a:ext cx="1005083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kumimoji="0" lang="pt-BR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  <a:t>Pass</a:t>
            </a:r>
            <a:r>
              <a:rPr kumimoji="0" lang="pt-BR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  <a:t> </a:t>
            </a:r>
            <a:r>
              <a:rPr kumimoji="0" lang="pt-BR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  <a:t>control</a:t>
            </a:r>
            <a:br>
              <a:rPr kumimoji="0" lang="pt-BR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</a:br>
            <a:r>
              <a:rPr lang="pt-BR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to</a:t>
            </a:r>
            <a:r>
              <a:rPr lang="pt-BR" dirty="0">
                <a:solidFill>
                  <a:srgbClr val="221F20"/>
                </a:solidFill>
                <a:latin typeface="+mn-lt"/>
                <a:cs typeface="Arial" pitchFamily="34" charset="0"/>
              </a:rPr>
              <a:t> </a:t>
            </a:r>
            <a:r>
              <a:rPr lang="pt-BR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process</a:t>
            </a:r>
            <a:endParaRPr lang="pt-BR" dirty="0">
              <a:latin typeface="+mn-lt"/>
              <a:cs typeface="Arial" pitchFamily="34" charset="0"/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1763479" y="4218258"/>
            <a:ext cx="742191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 algn="r" eaLnBrk="1" hangingPunct="1">
              <a:lnSpc>
                <a:spcPct val="85000"/>
              </a:lnSpc>
            </a:pPr>
            <a:r>
              <a:rPr lang="pt-BR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Interrupt</a:t>
            </a:r>
            <a:br>
              <a:rPr lang="pt-BR" dirty="0">
                <a:solidFill>
                  <a:srgbClr val="221F20"/>
                </a:solidFill>
                <a:latin typeface="+mn-lt"/>
                <a:cs typeface="Arial" pitchFamily="34" charset="0"/>
              </a:rPr>
            </a:br>
            <a:r>
              <a:rPr lang="pt-BR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from</a:t>
            </a:r>
            <a:r>
              <a:rPr lang="pt-BR" dirty="0">
                <a:solidFill>
                  <a:srgbClr val="221F20"/>
                </a:solidFill>
                <a:latin typeface="+mn-lt"/>
                <a:cs typeface="Arial" pitchFamily="34" charset="0"/>
              </a:rPr>
              <a:t> I/O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165951" y="3674244"/>
            <a:ext cx="1374775" cy="779463"/>
          </a:xfrm>
          <a:prstGeom prst="rect">
            <a:avLst/>
          </a:prstGeom>
          <a:solidFill>
            <a:schemeClr val="accent6">
              <a:lumMod val="75000"/>
            </a:schemeClr>
          </a:solidFill>
          <a:ln w="8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algn="ctr">
              <a:lnSpc>
                <a:spcPct val="85000"/>
              </a:lnSpc>
            </a:pPr>
            <a:r>
              <a:rPr lang="pt-BR" sz="1600" dirty="0" err="1">
                <a:solidFill>
                  <a:schemeClr val="bg1"/>
                </a:solidFill>
                <a:latin typeface="+mn-lt"/>
                <a:cs typeface="Arial" pitchFamily="34" charset="0"/>
              </a:rPr>
              <a:t>Interrupt</a:t>
            </a:r>
            <a:br>
              <a:rPr lang="pt-BR" sz="1600" dirty="0">
                <a:solidFill>
                  <a:schemeClr val="bg1"/>
                </a:solidFill>
                <a:latin typeface="+mn-lt"/>
                <a:cs typeface="Arial" pitchFamily="34" charset="0"/>
              </a:rPr>
            </a:br>
            <a:r>
              <a:rPr lang="pt-BR" sz="1600" dirty="0" err="1">
                <a:solidFill>
                  <a:schemeClr val="bg1"/>
                </a:solidFill>
                <a:latin typeface="+mn-lt"/>
                <a:cs typeface="Arial" pitchFamily="34" charset="0"/>
              </a:rPr>
              <a:t>handler</a:t>
            </a:r>
            <a:r>
              <a:rPr lang="pt-BR" sz="1600" dirty="0">
                <a:solidFill>
                  <a:schemeClr val="bg1"/>
                </a:solidFill>
                <a:latin typeface="+mn-lt"/>
                <a:cs typeface="Arial" pitchFamily="34" charset="0"/>
              </a:rPr>
              <a:t> (</a:t>
            </a:r>
            <a:r>
              <a:rPr lang="pt-BR" sz="1600" dirty="0" err="1">
                <a:solidFill>
                  <a:schemeClr val="bg1"/>
                </a:solidFill>
                <a:latin typeface="+mn-lt"/>
                <a:cs typeface="Arial" pitchFamily="34" charset="0"/>
              </a:rPr>
              <a:t>code</a:t>
            </a:r>
            <a:r>
              <a:rPr lang="pt-BR" sz="1600" dirty="0">
                <a:solidFill>
                  <a:schemeClr val="bg1"/>
                </a:solidFill>
                <a:latin typeface="+mn-lt"/>
                <a:cs typeface="Arial" pitchFamily="34" charset="0"/>
              </a:rPr>
              <a:t>)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6437553" y="4611924"/>
            <a:ext cx="1058621" cy="68897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8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85000"/>
              </a:lnSpc>
            </a:pPr>
            <a:r>
              <a:rPr lang="en-US" sz="1600" dirty="0">
                <a:solidFill>
                  <a:schemeClr val="bg1"/>
                </a:solidFill>
                <a:latin typeface="+mn-lt"/>
              </a:rPr>
              <a:t>Short-term</a:t>
            </a:r>
            <a:br>
              <a:rPr lang="en-US" sz="1600" dirty="0">
                <a:solidFill>
                  <a:schemeClr val="bg1"/>
                </a:solidFill>
                <a:latin typeface="+mn-lt"/>
              </a:rPr>
            </a:br>
            <a:r>
              <a:rPr lang="en-US" sz="1600" dirty="0">
                <a:solidFill>
                  <a:schemeClr val="bg1"/>
                </a:solidFill>
                <a:latin typeface="+mn-lt"/>
              </a:rPr>
              <a:t>Scheduler</a:t>
            </a:r>
            <a:br>
              <a:rPr lang="en-US" sz="1600" dirty="0">
                <a:solidFill>
                  <a:schemeClr val="bg1"/>
                </a:solidFill>
                <a:latin typeface="+mn-lt"/>
              </a:rPr>
            </a:br>
            <a:r>
              <a:rPr lang="en-US" sz="1600" dirty="0">
                <a:solidFill>
                  <a:schemeClr val="bg1"/>
                </a:solidFill>
                <a:latin typeface="+mn-lt"/>
              </a:rPr>
              <a:t>(code)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5262498" y="2142025"/>
            <a:ext cx="479298" cy="2340527"/>
            <a:chOff x="5262498" y="2142025"/>
            <a:chExt cx="479298" cy="2340527"/>
          </a:xfrm>
        </p:grpSpPr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5262498" y="3854688"/>
              <a:ext cx="479298" cy="6278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eaLnBrk="1" hangingPunct="1">
                <a:lnSpc>
                  <a:spcPct val="85000"/>
                </a:lnSpc>
              </a:pPr>
              <a:r>
                <a:rPr lang="pt-BR" sz="1600" dirty="0" err="1">
                  <a:solidFill>
                    <a:srgbClr val="221F20"/>
                  </a:solidFill>
                  <a:latin typeface="+mn-lt"/>
                  <a:cs typeface="Arial" pitchFamily="34" charset="0"/>
                </a:rPr>
                <a:t>Long</a:t>
              </a:r>
              <a:r>
                <a:rPr lang="pt-BR" sz="1600" dirty="0">
                  <a:solidFill>
                    <a:srgbClr val="221F20"/>
                  </a:solidFill>
                  <a:latin typeface="+mn-lt"/>
                  <a:cs typeface="Arial" pitchFamily="34" charset="0"/>
                </a:rPr>
                <a:t>-</a:t>
              </a:r>
              <a:br>
                <a:rPr lang="pt-BR" sz="1600" dirty="0">
                  <a:solidFill>
                    <a:srgbClr val="221F20"/>
                  </a:solidFill>
                  <a:latin typeface="+mn-lt"/>
                  <a:cs typeface="Arial" pitchFamily="34" charset="0"/>
                </a:rPr>
              </a:br>
              <a:r>
                <a:rPr lang="pt-BR" sz="1600" dirty="0" err="1">
                  <a:solidFill>
                    <a:srgbClr val="221F20"/>
                  </a:solidFill>
                  <a:latin typeface="+mn-lt"/>
                  <a:cs typeface="Arial" pitchFamily="34" charset="0"/>
                </a:rPr>
                <a:t>term</a:t>
              </a:r>
              <a:br>
                <a:rPr lang="pt-BR" sz="1600" dirty="0">
                  <a:solidFill>
                    <a:srgbClr val="221F20"/>
                  </a:solidFill>
                  <a:latin typeface="+mn-lt"/>
                  <a:cs typeface="Arial" pitchFamily="34" charset="0"/>
                </a:rPr>
              </a:br>
              <a:r>
                <a:rPr lang="pt-BR" sz="1600" dirty="0" err="1">
                  <a:solidFill>
                    <a:srgbClr val="221F20"/>
                  </a:solidFill>
                  <a:latin typeface="+mn-lt"/>
                  <a:cs typeface="Arial" pitchFamily="34" charset="0"/>
                </a:rPr>
                <a:t>queue</a:t>
              </a:r>
              <a:endParaRPr lang="pt-BR" sz="1600" dirty="0">
                <a:solidFill>
                  <a:srgbClr val="221F20"/>
                </a:solidFill>
                <a:latin typeface="+mn-lt"/>
                <a:cs typeface="Arial" pitchFamily="34" charset="0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5272753" y="2142025"/>
              <a:ext cx="458788" cy="1604963"/>
              <a:chOff x="5664199" y="2142025"/>
              <a:chExt cx="458788" cy="1604963"/>
            </a:xfrm>
          </p:grpSpPr>
          <p:sp>
            <p:nvSpPr>
              <p:cNvPr id="34" name="Rectangle 33"/>
              <p:cNvSpPr>
                <a:spLocks noChangeArrowheads="1"/>
              </p:cNvSpPr>
              <p:nvPr/>
            </p:nvSpPr>
            <p:spPr bwMode="auto">
              <a:xfrm>
                <a:off x="5664199" y="2142025"/>
                <a:ext cx="458788" cy="1604963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35" name="Freeform 34"/>
              <p:cNvSpPr>
                <a:spLocks/>
              </p:cNvSpPr>
              <p:nvPr/>
            </p:nvSpPr>
            <p:spPr bwMode="auto">
              <a:xfrm>
                <a:off x="5664199" y="3632687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36" name="Line 35"/>
              <p:cNvSpPr>
                <a:spLocks noChangeShapeType="1"/>
              </p:cNvSpPr>
              <p:nvPr/>
            </p:nvSpPr>
            <p:spPr bwMode="auto">
              <a:xfrm>
                <a:off x="5664199" y="3632687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37" name="Freeform 36"/>
              <p:cNvSpPr>
                <a:spLocks/>
              </p:cNvSpPr>
              <p:nvPr/>
            </p:nvSpPr>
            <p:spPr bwMode="auto">
              <a:xfrm>
                <a:off x="5664199" y="3518387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38" name="Line 37"/>
              <p:cNvSpPr>
                <a:spLocks noChangeShapeType="1"/>
              </p:cNvSpPr>
              <p:nvPr/>
            </p:nvSpPr>
            <p:spPr bwMode="auto">
              <a:xfrm>
                <a:off x="5664199" y="3518387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39" name="Freeform 38"/>
              <p:cNvSpPr>
                <a:spLocks/>
              </p:cNvSpPr>
              <p:nvPr/>
            </p:nvSpPr>
            <p:spPr bwMode="auto">
              <a:xfrm>
                <a:off x="5664199" y="3404087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40" name="Line 39"/>
              <p:cNvSpPr>
                <a:spLocks noChangeShapeType="1"/>
              </p:cNvSpPr>
              <p:nvPr/>
            </p:nvSpPr>
            <p:spPr bwMode="auto">
              <a:xfrm>
                <a:off x="5664199" y="3404087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41" name="Freeform 40"/>
              <p:cNvSpPr>
                <a:spLocks/>
              </p:cNvSpPr>
              <p:nvPr/>
            </p:nvSpPr>
            <p:spPr bwMode="auto">
              <a:xfrm>
                <a:off x="5664199" y="3288200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42" name="Line 41"/>
              <p:cNvSpPr>
                <a:spLocks noChangeShapeType="1"/>
              </p:cNvSpPr>
              <p:nvPr/>
            </p:nvSpPr>
            <p:spPr bwMode="auto">
              <a:xfrm>
                <a:off x="5664199" y="3288200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43" name="Freeform 42"/>
              <p:cNvSpPr>
                <a:spLocks/>
              </p:cNvSpPr>
              <p:nvPr/>
            </p:nvSpPr>
            <p:spPr bwMode="auto">
              <a:xfrm>
                <a:off x="5664199" y="3173900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44" name="Line 43"/>
              <p:cNvSpPr>
                <a:spLocks noChangeShapeType="1"/>
              </p:cNvSpPr>
              <p:nvPr/>
            </p:nvSpPr>
            <p:spPr bwMode="auto">
              <a:xfrm>
                <a:off x="5664199" y="3173900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45" name="Freeform 44"/>
              <p:cNvSpPr>
                <a:spLocks/>
              </p:cNvSpPr>
              <p:nvPr/>
            </p:nvSpPr>
            <p:spPr bwMode="auto">
              <a:xfrm>
                <a:off x="5664199" y="3059600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46" name="Line 45"/>
              <p:cNvSpPr>
                <a:spLocks noChangeShapeType="1"/>
              </p:cNvSpPr>
              <p:nvPr/>
            </p:nvSpPr>
            <p:spPr bwMode="auto">
              <a:xfrm>
                <a:off x="5664199" y="3059600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47" name="Freeform 46"/>
              <p:cNvSpPr>
                <a:spLocks/>
              </p:cNvSpPr>
              <p:nvPr/>
            </p:nvSpPr>
            <p:spPr bwMode="auto">
              <a:xfrm>
                <a:off x="5664199" y="2945300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48" name="Line 47"/>
              <p:cNvSpPr>
                <a:spLocks noChangeShapeType="1"/>
              </p:cNvSpPr>
              <p:nvPr/>
            </p:nvSpPr>
            <p:spPr bwMode="auto">
              <a:xfrm>
                <a:off x="5664199" y="2945300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49" name="Freeform 48"/>
              <p:cNvSpPr>
                <a:spLocks/>
              </p:cNvSpPr>
              <p:nvPr/>
            </p:nvSpPr>
            <p:spPr bwMode="auto">
              <a:xfrm>
                <a:off x="5664199" y="2829412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50" name="Line 49"/>
              <p:cNvSpPr>
                <a:spLocks noChangeShapeType="1"/>
              </p:cNvSpPr>
              <p:nvPr/>
            </p:nvSpPr>
            <p:spPr bwMode="auto">
              <a:xfrm>
                <a:off x="5664199" y="2829412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51" name="Freeform 50"/>
              <p:cNvSpPr>
                <a:spLocks/>
              </p:cNvSpPr>
              <p:nvPr/>
            </p:nvSpPr>
            <p:spPr bwMode="auto">
              <a:xfrm>
                <a:off x="5664199" y="2715112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52" name="Line 51"/>
              <p:cNvSpPr>
                <a:spLocks noChangeShapeType="1"/>
              </p:cNvSpPr>
              <p:nvPr/>
            </p:nvSpPr>
            <p:spPr bwMode="auto">
              <a:xfrm>
                <a:off x="5664199" y="2715112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53" name="Freeform 52"/>
              <p:cNvSpPr>
                <a:spLocks/>
              </p:cNvSpPr>
              <p:nvPr/>
            </p:nvSpPr>
            <p:spPr bwMode="auto">
              <a:xfrm>
                <a:off x="5664199" y="2600812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54" name="Line 53"/>
              <p:cNvSpPr>
                <a:spLocks noChangeShapeType="1"/>
              </p:cNvSpPr>
              <p:nvPr/>
            </p:nvSpPr>
            <p:spPr bwMode="auto">
              <a:xfrm>
                <a:off x="5664199" y="2600812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55" name="Freeform 54"/>
              <p:cNvSpPr>
                <a:spLocks/>
              </p:cNvSpPr>
              <p:nvPr/>
            </p:nvSpPr>
            <p:spPr bwMode="auto">
              <a:xfrm>
                <a:off x="5664199" y="2484925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56" name="Line 55"/>
              <p:cNvSpPr>
                <a:spLocks noChangeShapeType="1"/>
              </p:cNvSpPr>
              <p:nvPr/>
            </p:nvSpPr>
            <p:spPr bwMode="auto">
              <a:xfrm>
                <a:off x="5664199" y="2484925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57" name="Freeform 56"/>
              <p:cNvSpPr>
                <a:spLocks/>
              </p:cNvSpPr>
              <p:nvPr/>
            </p:nvSpPr>
            <p:spPr bwMode="auto">
              <a:xfrm>
                <a:off x="5664199" y="2370625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58" name="Line 57"/>
              <p:cNvSpPr>
                <a:spLocks noChangeShapeType="1"/>
              </p:cNvSpPr>
              <p:nvPr/>
            </p:nvSpPr>
            <p:spPr bwMode="auto">
              <a:xfrm>
                <a:off x="5664199" y="2370625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59" name="Freeform 58"/>
              <p:cNvSpPr>
                <a:spLocks/>
              </p:cNvSpPr>
              <p:nvPr/>
            </p:nvSpPr>
            <p:spPr bwMode="auto">
              <a:xfrm>
                <a:off x="5664199" y="2256325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60" name="Line 59"/>
              <p:cNvSpPr>
                <a:spLocks noChangeShapeType="1"/>
              </p:cNvSpPr>
              <p:nvPr/>
            </p:nvSpPr>
            <p:spPr bwMode="auto">
              <a:xfrm>
                <a:off x="5664199" y="2256325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</p:grpSp>
      </p:grpSp>
      <p:grpSp>
        <p:nvGrpSpPr>
          <p:cNvPr id="12" name="Group 11"/>
          <p:cNvGrpSpPr/>
          <p:nvPr/>
        </p:nvGrpSpPr>
        <p:grpSpPr>
          <a:xfrm>
            <a:off x="6105331" y="2142025"/>
            <a:ext cx="479298" cy="2340527"/>
            <a:chOff x="6089468" y="2142025"/>
            <a:chExt cx="479298" cy="2340527"/>
          </a:xfrm>
        </p:grpSpPr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6089468" y="3854688"/>
              <a:ext cx="479298" cy="6278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eaLnBrk="1" hangingPunct="1">
                <a:lnSpc>
                  <a:spcPct val="85000"/>
                </a:lnSpc>
              </a:pPr>
              <a:r>
                <a:rPr lang="pt-BR" sz="1600" dirty="0">
                  <a:solidFill>
                    <a:srgbClr val="221F20"/>
                  </a:solidFill>
                  <a:latin typeface="+mn-lt"/>
                  <a:cs typeface="Arial" pitchFamily="34" charset="0"/>
                </a:rPr>
                <a:t>Short-</a:t>
              </a:r>
              <a:br>
                <a:rPr lang="pt-BR" sz="1600" dirty="0">
                  <a:solidFill>
                    <a:srgbClr val="221F20"/>
                  </a:solidFill>
                  <a:latin typeface="+mn-lt"/>
                  <a:cs typeface="Arial" pitchFamily="34" charset="0"/>
                </a:rPr>
              </a:br>
              <a:r>
                <a:rPr lang="pt-BR" sz="1600" dirty="0" err="1">
                  <a:solidFill>
                    <a:srgbClr val="221F20"/>
                  </a:solidFill>
                  <a:latin typeface="+mn-lt"/>
                  <a:cs typeface="Arial" pitchFamily="34" charset="0"/>
                </a:rPr>
                <a:t>term</a:t>
              </a:r>
              <a:br>
                <a:rPr lang="pt-BR" sz="1600" dirty="0">
                  <a:solidFill>
                    <a:srgbClr val="221F20"/>
                  </a:solidFill>
                  <a:latin typeface="+mn-lt"/>
                  <a:cs typeface="Arial" pitchFamily="34" charset="0"/>
                </a:rPr>
              </a:br>
              <a:r>
                <a:rPr lang="pt-BR" sz="1600" dirty="0" err="1">
                  <a:solidFill>
                    <a:srgbClr val="221F20"/>
                  </a:solidFill>
                  <a:latin typeface="+mn-lt"/>
                  <a:cs typeface="Arial" pitchFamily="34" charset="0"/>
                </a:rPr>
                <a:t>queue</a:t>
              </a:r>
              <a:endParaRPr kumimoji="0" lang="pt-BR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Arial" pitchFamily="34" charset="0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6099723" y="2142025"/>
              <a:ext cx="458788" cy="1604963"/>
              <a:chOff x="6351587" y="2142025"/>
              <a:chExt cx="458788" cy="1604963"/>
            </a:xfrm>
          </p:grpSpPr>
          <p:sp>
            <p:nvSpPr>
              <p:cNvPr id="61" name="Rectangle 60"/>
              <p:cNvSpPr>
                <a:spLocks noChangeArrowheads="1"/>
              </p:cNvSpPr>
              <p:nvPr/>
            </p:nvSpPr>
            <p:spPr bwMode="auto">
              <a:xfrm>
                <a:off x="6351587" y="2142025"/>
                <a:ext cx="458788" cy="1604963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62" name="Freeform 61"/>
              <p:cNvSpPr>
                <a:spLocks/>
              </p:cNvSpPr>
              <p:nvPr/>
            </p:nvSpPr>
            <p:spPr bwMode="auto">
              <a:xfrm>
                <a:off x="6351587" y="3632687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63" name="Line 62"/>
              <p:cNvSpPr>
                <a:spLocks noChangeShapeType="1"/>
              </p:cNvSpPr>
              <p:nvPr/>
            </p:nvSpPr>
            <p:spPr bwMode="auto">
              <a:xfrm>
                <a:off x="6351587" y="3632687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64" name="Freeform 63"/>
              <p:cNvSpPr>
                <a:spLocks/>
              </p:cNvSpPr>
              <p:nvPr/>
            </p:nvSpPr>
            <p:spPr bwMode="auto">
              <a:xfrm>
                <a:off x="6351587" y="3518387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65" name="Line 64"/>
              <p:cNvSpPr>
                <a:spLocks noChangeShapeType="1"/>
              </p:cNvSpPr>
              <p:nvPr/>
            </p:nvSpPr>
            <p:spPr bwMode="auto">
              <a:xfrm>
                <a:off x="6351587" y="3518387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66" name="Freeform 65"/>
              <p:cNvSpPr>
                <a:spLocks/>
              </p:cNvSpPr>
              <p:nvPr/>
            </p:nvSpPr>
            <p:spPr bwMode="auto">
              <a:xfrm>
                <a:off x="6351587" y="3404087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67" name="Line 66"/>
              <p:cNvSpPr>
                <a:spLocks noChangeShapeType="1"/>
              </p:cNvSpPr>
              <p:nvPr/>
            </p:nvSpPr>
            <p:spPr bwMode="auto">
              <a:xfrm>
                <a:off x="6351587" y="3404087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68" name="Freeform 67"/>
              <p:cNvSpPr>
                <a:spLocks/>
              </p:cNvSpPr>
              <p:nvPr/>
            </p:nvSpPr>
            <p:spPr bwMode="auto">
              <a:xfrm>
                <a:off x="6351587" y="3288200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69" name="Line 68"/>
              <p:cNvSpPr>
                <a:spLocks noChangeShapeType="1"/>
              </p:cNvSpPr>
              <p:nvPr/>
            </p:nvSpPr>
            <p:spPr bwMode="auto">
              <a:xfrm>
                <a:off x="6351587" y="3288200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70" name="Freeform 69"/>
              <p:cNvSpPr>
                <a:spLocks/>
              </p:cNvSpPr>
              <p:nvPr/>
            </p:nvSpPr>
            <p:spPr bwMode="auto">
              <a:xfrm>
                <a:off x="6351587" y="3173900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71" name="Line 70"/>
              <p:cNvSpPr>
                <a:spLocks noChangeShapeType="1"/>
              </p:cNvSpPr>
              <p:nvPr/>
            </p:nvSpPr>
            <p:spPr bwMode="auto">
              <a:xfrm>
                <a:off x="6351587" y="3173900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72" name="Freeform 71"/>
              <p:cNvSpPr>
                <a:spLocks/>
              </p:cNvSpPr>
              <p:nvPr/>
            </p:nvSpPr>
            <p:spPr bwMode="auto">
              <a:xfrm>
                <a:off x="6351587" y="3059600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73" name="Line 72"/>
              <p:cNvSpPr>
                <a:spLocks noChangeShapeType="1"/>
              </p:cNvSpPr>
              <p:nvPr/>
            </p:nvSpPr>
            <p:spPr bwMode="auto">
              <a:xfrm>
                <a:off x="6351587" y="3059600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74" name="Freeform 73"/>
              <p:cNvSpPr>
                <a:spLocks/>
              </p:cNvSpPr>
              <p:nvPr/>
            </p:nvSpPr>
            <p:spPr bwMode="auto">
              <a:xfrm>
                <a:off x="6351587" y="2945300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75" name="Line 74"/>
              <p:cNvSpPr>
                <a:spLocks noChangeShapeType="1"/>
              </p:cNvSpPr>
              <p:nvPr/>
            </p:nvSpPr>
            <p:spPr bwMode="auto">
              <a:xfrm>
                <a:off x="6351587" y="2945300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76" name="Freeform 75"/>
              <p:cNvSpPr>
                <a:spLocks/>
              </p:cNvSpPr>
              <p:nvPr/>
            </p:nvSpPr>
            <p:spPr bwMode="auto">
              <a:xfrm>
                <a:off x="6351587" y="2829412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77" name="Line 76"/>
              <p:cNvSpPr>
                <a:spLocks noChangeShapeType="1"/>
              </p:cNvSpPr>
              <p:nvPr/>
            </p:nvSpPr>
            <p:spPr bwMode="auto">
              <a:xfrm>
                <a:off x="6351587" y="2829412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78" name="Freeform 77"/>
              <p:cNvSpPr>
                <a:spLocks/>
              </p:cNvSpPr>
              <p:nvPr/>
            </p:nvSpPr>
            <p:spPr bwMode="auto">
              <a:xfrm>
                <a:off x="6351587" y="2715112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79" name="Line 78"/>
              <p:cNvSpPr>
                <a:spLocks noChangeShapeType="1"/>
              </p:cNvSpPr>
              <p:nvPr/>
            </p:nvSpPr>
            <p:spPr bwMode="auto">
              <a:xfrm>
                <a:off x="6351587" y="2715112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80" name="Freeform 79"/>
              <p:cNvSpPr>
                <a:spLocks/>
              </p:cNvSpPr>
              <p:nvPr/>
            </p:nvSpPr>
            <p:spPr bwMode="auto">
              <a:xfrm>
                <a:off x="6351587" y="2600812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81" name="Line 80"/>
              <p:cNvSpPr>
                <a:spLocks noChangeShapeType="1"/>
              </p:cNvSpPr>
              <p:nvPr/>
            </p:nvSpPr>
            <p:spPr bwMode="auto">
              <a:xfrm>
                <a:off x="6351587" y="2600812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82" name="Freeform 81"/>
              <p:cNvSpPr>
                <a:spLocks/>
              </p:cNvSpPr>
              <p:nvPr/>
            </p:nvSpPr>
            <p:spPr bwMode="auto">
              <a:xfrm>
                <a:off x="6351587" y="2484925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83" name="Line 82"/>
              <p:cNvSpPr>
                <a:spLocks noChangeShapeType="1"/>
              </p:cNvSpPr>
              <p:nvPr/>
            </p:nvSpPr>
            <p:spPr bwMode="auto">
              <a:xfrm>
                <a:off x="6351587" y="2484925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84" name="Freeform 83"/>
              <p:cNvSpPr>
                <a:spLocks/>
              </p:cNvSpPr>
              <p:nvPr/>
            </p:nvSpPr>
            <p:spPr bwMode="auto">
              <a:xfrm>
                <a:off x="6351587" y="2370625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85" name="Line 84"/>
              <p:cNvSpPr>
                <a:spLocks noChangeShapeType="1"/>
              </p:cNvSpPr>
              <p:nvPr/>
            </p:nvSpPr>
            <p:spPr bwMode="auto">
              <a:xfrm>
                <a:off x="6351587" y="2370625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86" name="Freeform 85"/>
              <p:cNvSpPr>
                <a:spLocks/>
              </p:cNvSpPr>
              <p:nvPr/>
            </p:nvSpPr>
            <p:spPr bwMode="auto">
              <a:xfrm>
                <a:off x="6351587" y="2256325"/>
                <a:ext cx="458788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87" name="Line 86"/>
              <p:cNvSpPr>
                <a:spLocks noChangeShapeType="1"/>
              </p:cNvSpPr>
              <p:nvPr/>
            </p:nvSpPr>
            <p:spPr bwMode="auto">
              <a:xfrm>
                <a:off x="6351587" y="2256325"/>
                <a:ext cx="458788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</p:grpSp>
      </p:grpSp>
      <p:grpSp>
        <p:nvGrpSpPr>
          <p:cNvPr id="10" name="Group 9"/>
          <p:cNvGrpSpPr/>
          <p:nvPr/>
        </p:nvGrpSpPr>
        <p:grpSpPr>
          <a:xfrm>
            <a:off x="6948164" y="2142025"/>
            <a:ext cx="549831" cy="2131239"/>
            <a:chOff x="6948164" y="2142025"/>
            <a:chExt cx="549831" cy="2131239"/>
          </a:xfrm>
        </p:grpSpPr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6948164" y="3854688"/>
              <a:ext cx="549831" cy="418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eaLnBrk="1" hangingPunct="1">
                <a:lnSpc>
                  <a:spcPct val="85000"/>
                </a:lnSpc>
              </a:pPr>
              <a:r>
                <a:rPr lang="pt-BR" sz="1600" dirty="0">
                  <a:solidFill>
                    <a:srgbClr val="221F20"/>
                  </a:solidFill>
                  <a:latin typeface="+mn-lt"/>
                  <a:cs typeface="Arial" pitchFamily="34" charset="0"/>
                </a:rPr>
                <a:t>I/O</a:t>
              </a:r>
              <a:br>
                <a:rPr lang="pt-BR" sz="1600" dirty="0">
                  <a:solidFill>
                    <a:srgbClr val="221F20"/>
                  </a:solidFill>
                  <a:latin typeface="+mn-lt"/>
                  <a:cs typeface="Arial" pitchFamily="34" charset="0"/>
                </a:rPr>
              </a:br>
              <a:r>
                <a:rPr lang="pt-BR" sz="1600" dirty="0" err="1">
                  <a:solidFill>
                    <a:srgbClr val="221F20"/>
                  </a:solidFill>
                  <a:latin typeface="+mn-lt"/>
                  <a:cs typeface="Arial" pitchFamily="34" charset="0"/>
                </a:rPr>
                <a:t>queues</a:t>
              </a:r>
              <a:endParaRPr lang="pt-BR" sz="1600" dirty="0">
                <a:solidFill>
                  <a:srgbClr val="221F20"/>
                </a:solidFill>
                <a:latin typeface="+mn-lt"/>
                <a:cs typeface="Arial" pitchFamily="34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6977463" y="2142025"/>
              <a:ext cx="457200" cy="1604962"/>
              <a:chOff x="7038974" y="2142025"/>
              <a:chExt cx="457200" cy="1604962"/>
            </a:xfrm>
          </p:grpSpPr>
          <p:sp>
            <p:nvSpPr>
              <p:cNvPr id="88" name="Rectangle 87"/>
              <p:cNvSpPr>
                <a:spLocks noChangeArrowheads="1"/>
              </p:cNvSpPr>
              <p:nvPr/>
            </p:nvSpPr>
            <p:spPr bwMode="auto">
              <a:xfrm>
                <a:off x="7038974" y="3404087"/>
                <a:ext cx="457200" cy="342900"/>
              </a:xfrm>
              <a:prstGeom prst="rect">
                <a:avLst/>
              </a:prstGeom>
              <a:solidFill>
                <a:schemeClr val="accent2"/>
              </a:solidFill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89" name="Freeform 88"/>
              <p:cNvSpPr>
                <a:spLocks/>
              </p:cNvSpPr>
              <p:nvPr/>
            </p:nvSpPr>
            <p:spPr bwMode="auto">
              <a:xfrm>
                <a:off x="7038974" y="3632687"/>
                <a:ext cx="457200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90" name="Line 89"/>
              <p:cNvSpPr>
                <a:spLocks noChangeShapeType="1"/>
              </p:cNvSpPr>
              <p:nvPr/>
            </p:nvSpPr>
            <p:spPr bwMode="auto">
              <a:xfrm>
                <a:off x="7038974" y="3632687"/>
                <a:ext cx="457200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91" name="Freeform 90"/>
              <p:cNvSpPr>
                <a:spLocks/>
              </p:cNvSpPr>
              <p:nvPr/>
            </p:nvSpPr>
            <p:spPr bwMode="auto">
              <a:xfrm>
                <a:off x="7038974" y="3518387"/>
                <a:ext cx="457200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92" name="Line 91"/>
              <p:cNvSpPr>
                <a:spLocks noChangeShapeType="1"/>
              </p:cNvSpPr>
              <p:nvPr/>
            </p:nvSpPr>
            <p:spPr bwMode="auto">
              <a:xfrm>
                <a:off x="7038974" y="3518387"/>
                <a:ext cx="457200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93" name="Rectangle 92"/>
              <p:cNvSpPr>
                <a:spLocks noChangeArrowheads="1"/>
              </p:cNvSpPr>
              <p:nvPr/>
            </p:nvSpPr>
            <p:spPr bwMode="auto">
              <a:xfrm>
                <a:off x="7038974" y="2945300"/>
                <a:ext cx="457200" cy="342900"/>
              </a:xfrm>
              <a:prstGeom prst="rect">
                <a:avLst/>
              </a:prstGeom>
              <a:solidFill>
                <a:schemeClr val="accent2"/>
              </a:solidFill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94" name="Freeform 93"/>
              <p:cNvSpPr>
                <a:spLocks/>
              </p:cNvSpPr>
              <p:nvPr/>
            </p:nvSpPr>
            <p:spPr bwMode="auto">
              <a:xfrm>
                <a:off x="7038974" y="3173900"/>
                <a:ext cx="457200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95" name="Line 94"/>
              <p:cNvSpPr>
                <a:spLocks noChangeShapeType="1"/>
              </p:cNvSpPr>
              <p:nvPr/>
            </p:nvSpPr>
            <p:spPr bwMode="auto">
              <a:xfrm>
                <a:off x="7038974" y="3173900"/>
                <a:ext cx="457200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96" name="Freeform 95"/>
              <p:cNvSpPr>
                <a:spLocks/>
              </p:cNvSpPr>
              <p:nvPr/>
            </p:nvSpPr>
            <p:spPr bwMode="auto">
              <a:xfrm>
                <a:off x="7038974" y="3059600"/>
                <a:ext cx="457200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97" name="Line 96"/>
              <p:cNvSpPr>
                <a:spLocks noChangeShapeType="1"/>
              </p:cNvSpPr>
              <p:nvPr/>
            </p:nvSpPr>
            <p:spPr bwMode="auto">
              <a:xfrm>
                <a:off x="7038974" y="3059600"/>
                <a:ext cx="457200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98" name="Rectangle 97"/>
              <p:cNvSpPr>
                <a:spLocks noChangeArrowheads="1"/>
              </p:cNvSpPr>
              <p:nvPr/>
            </p:nvSpPr>
            <p:spPr bwMode="auto">
              <a:xfrm>
                <a:off x="7038974" y="2484925"/>
                <a:ext cx="457200" cy="344488"/>
              </a:xfrm>
              <a:prstGeom prst="rect">
                <a:avLst/>
              </a:prstGeom>
              <a:solidFill>
                <a:schemeClr val="accent2"/>
              </a:solidFill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99" name="Freeform 98"/>
              <p:cNvSpPr>
                <a:spLocks/>
              </p:cNvSpPr>
              <p:nvPr/>
            </p:nvSpPr>
            <p:spPr bwMode="auto">
              <a:xfrm>
                <a:off x="7038974" y="2715112"/>
                <a:ext cx="457200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100" name="Line 99"/>
              <p:cNvSpPr>
                <a:spLocks noChangeShapeType="1"/>
              </p:cNvSpPr>
              <p:nvPr/>
            </p:nvSpPr>
            <p:spPr bwMode="auto">
              <a:xfrm>
                <a:off x="7038974" y="2715112"/>
                <a:ext cx="457200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101" name="Freeform 100"/>
              <p:cNvSpPr>
                <a:spLocks/>
              </p:cNvSpPr>
              <p:nvPr/>
            </p:nvSpPr>
            <p:spPr bwMode="auto">
              <a:xfrm>
                <a:off x="7038974" y="2600812"/>
                <a:ext cx="457200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102" name="Line 101"/>
              <p:cNvSpPr>
                <a:spLocks noChangeShapeType="1"/>
              </p:cNvSpPr>
              <p:nvPr/>
            </p:nvSpPr>
            <p:spPr bwMode="auto">
              <a:xfrm>
                <a:off x="7038974" y="2600812"/>
                <a:ext cx="457200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103" name="Rectangle 102"/>
              <p:cNvSpPr>
                <a:spLocks noChangeArrowheads="1"/>
              </p:cNvSpPr>
              <p:nvPr/>
            </p:nvSpPr>
            <p:spPr bwMode="auto">
              <a:xfrm>
                <a:off x="7038974" y="2142025"/>
                <a:ext cx="457200" cy="228600"/>
              </a:xfrm>
              <a:prstGeom prst="rect">
                <a:avLst/>
              </a:prstGeom>
              <a:solidFill>
                <a:schemeClr val="accent2"/>
              </a:solidFill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104" name="Freeform 103"/>
              <p:cNvSpPr>
                <a:spLocks/>
              </p:cNvSpPr>
              <p:nvPr/>
            </p:nvSpPr>
            <p:spPr bwMode="auto">
              <a:xfrm>
                <a:off x="7038974" y="2256325"/>
                <a:ext cx="457200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105" name="Line 104"/>
              <p:cNvSpPr>
                <a:spLocks noChangeShapeType="1"/>
              </p:cNvSpPr>
              <p:nvPr/>
            </p:nvSpPr>
            <p:spPr bwMode="auto">
              <a:xfrm>
                <a:off x="7038974" y="2256325"/>
                <a:ext cx="457200" cy="0"/>
              </a:xfrm>
              <a:prstGeom prst="line">
                <a:avLst/>
              </a:prstGeom>
              <a:noFill/>
              <a:ln w="8" cap="flat">
                <a:solidFill>
                  <a:srgbClr val="221F2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  <p:sp>
            <p:nvSpPr>
              <p:cNvPr id="106" name="Freeform 105"/>
              <p:cNvSpPr>
                <a:spLocks/>
              </p:cNvSpPr>
              <p:nvPr/>
            </p:nvSpPr>
            <p:spPr bwMode="auto">
              <a:xfrm>
                <a:off x="7038974" y="2142025"/>
                <a:ext cx="457200" cy="0"/>
              </a:xfrm>
              <a:custGeom>
                <a:avLst/>
                <a:gdLst>
                  <a:gd name="T0" fmla="*/ 0 w 1270"/>
                  <a:gd name="T1" fmla="*/ 1270 w 1270"/>
                  <a:gd name="T2" fmla="*/ 0 w 127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270">
                    <a:moveTo>
                      <a:pt x="0" y="0"/>
                    </a:moveTo>
                    <a:lnTo>
                      <a:pt x="12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Myriad Pro Light SemiCondensed" charset="0"/>
                </a:endParaRPr>
              </a:p>
            </p:txBody>
          </p:sp>
        </p:grpSp>
      </p:grpSp>
      <p:sp>
        <p:nvSpPr>
          <p:cNvPr id="108" name="Rectangle 107"/>
          <p:cNvSpPr>
            <a:spLocks noChangeArrowheads="1"/>
          </p:cNvSpPr>
          <p:nvPr/>
        </p:nvSpPr>
        <p:spPr bwMode="auto">
          <a:xfrm>
            <a:off x="3168722" y="1836683"/>
            <a:ext cx="2002151" cy="3139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24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  <a:t>Operating</a:t>
            </a:r>
            <a:r>
              <a:rPr kumimoji="0" lang="pt-BR" sz="24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  <a:t> System</a:t>
            </a:r>
            <a:endParaRPr kumimoji="0" lang="pt-BR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cs typeface="Arial" pitchFamily="34" charset="0"/>
            </a:endParaRPr>
          </a:p>
        </p:txBody>
      </p:sp>
      <p:sp>
        <p:nvSpPr>
          <p:cNvPr id="109" name="Freeform 108"/>
          <p:cNvSpPr>
            <a:spLocks/>
          </p:cNvSpPr>
          <p:nvPr/>
        </p:nvSpPr>
        <p:spPr bwMode="auto">
          <a:xfrm>
            <a:off x="2360612" y="2654684"/>
            <a:ext cx="720725" cy="0"/>
          </a:xfrm>
          <a:custGeom>
            <a:avLst/>
            <a:gdLst>
              <a:gd name="T0" fmla="*/ 0 w 1996"/>
              <a:gd name="T1" fmla="*/ 1996 w 1996"/>
              <a:gd name="T2" fmla="*/ 0 w 1996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996">
                <a:moveTo>
                  <a:pt x="0" y="0"/>
                </a:moveTo>
                <a:lnTo>
                  <a:pt x="1996" y="0"/>
                </a:lnTo>
                <a:lnTo>
                  <a:pt x="0" y="0"/>
                </a:lnTo>
                <a:close/>
              </a:path>
            </a:pathLst>
          </a:custGeom>
          <a:solidFill>
            <a:srgbClr val="221F2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10" name="Line 109"/>
          <p:cNvSpPr>
            <a:spLocks noChangeShapeType="1"/>
          </p:cNvSpPr>
          <p:nvPr/>
        </p:nvSpPr>
        <p:spPr bwMode="auto">
          <a:xfrm>
            <a:off x="2540674" y="2886180"/>
            <a:ext cx="591347" cy="0"/>
          </a:xfrm>
          <a:prstGeom prst="line">
            <a:avLst/>
          </a:prstGeom>
          <a:noFill/>
          <a:ln w="8" cap="flat">
            <a:solidFill>
              <a:srgbClr val="221F20"/>
            </a:solidFill>
            <a:prstDash val="solid"/>
            <a:miter lim="800000"/>
            <a:headEnd/>
            <a:tailEnd type="arrow" w="sm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12" name="Freeform 111"/>
          <p:cNvSpPr>
            <a:spLocks/>
          </p:cNvSpPr>
          <p:nvPr/>
        </p:nvSpPr>
        <p:spPr bwMode="auto">
          <a:xfrm>
            <a:off x="2360612" y="4083537"/>
            <a:ext cx="720725" cy="0"/>
          </a:xfrm>
          <a:custGeom>
            <a:avLst/>
            <a:gdLst>
              <a:gd name="T0" fmla="*/ 0 w 1996"/>
              <a:gd name="T1" fmla="*/ 1996 w 1996"/>
              <a:gd name="T2" fmla="*/ 0 w 1996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996">
                <a:moveTo>
                  <a:pt x="0" y="0"/>
                </a:moveTo>
                <a:lnTo>
                  <a:pt x="1996" y="0"/>
                </a:lnTo>
                <a:lnTo>
                  <a:pt x="0" y="0"/>
                </a:lnTo>
                <a:close/>
              </a:path>
            </a:pathLst>
          </a:custGeom>
          <a:solidFill>
            <a:srgbClr val="221F2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13" name="Line 112"/>
          <p:cNvSpPr>
            <a:spLocks noChangeShapeType="1"/>
          </p:cNvSpPr>
          <p:nvPr/>
        </p:nvSpPr>
        <p:spPr bwMode="auto">
          <a:xfrm>
            <a:off x="2545408" y="3835403"/>
            <a:ext cx="586613" cy="87243"/>
          </a:xfrm>
          <a:prstGeom prst="line">
            <a:avLst/>
          </a:prstGeom>
          <a:noFill/>
          <a:ln w="8" cap="flat">
            <a:solidFill>
              <a:srgbClr val="221F20"/>
            </a:solidFill>
            <a:prstDash val="solid"/>
            <a:miter lim="800000"/>
            <a:headEnd/>
            <a:tailEnd type="arrow" w="sm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15" name="Freeform 114"/>
          <p:cNvSpPr>
            <a:spLocks/>
          </p:cNvSpPr>
          <p:nvPr/>
        </p:nvSpPr>
        <p:spPr bwMode="auto">
          <a:xfrm>
            <a:off x="2360612" y="4550262"/>
            <a:ext cx="720725" cy="0"/>
          </a:xfrm>
          <a:custGeom>
            <a:avLst/>
            <a:gdLst>
              <a:gd name="T0" fmla="*/ 0 w 1996"/>
              <a:gd name="T1" fmla="*/ 1996 w 1996"/>
              <a:gd name="T2" fmla="*/ 0 w 1996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996">
                <a:moveTo>
                  <a:pt x="0" y="0"/>
                </a:moveTo>
                <a:lnTo>
                  <a:pt x="1996" y="0"/>
                </a:lnTo>
                <a:lnTo>
                  <a:pt x="0" y="0"/>
                </a:lnTo>
                <a:close/>
              </a:path>
            </a:pathLst>
          </a:custGeom>
          <a:solidFill>
            <a:srgbClr val="221F2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16" name="Line 115"/>
          <p:cNvSpPr>
            <a:spLocks noChangeShapeType="1"/>
          </p:cNvSpPr>
          <p:nvPr/>
        </p:nvSpPr>
        <p:spPr bwMode="auto">
          <a:xfrm flipV="1">
            <a:off x="2540674" y="4273264"/>
            <a:ext cx="591347" cy="184305"/>
          </a:xfrm>
          <a:prstGeom prst="line">
            <a:avLst/>
          </a:prstGeom>
          <a:noFill/>
          <a:ln w="8" cap="flat">
            <a:solidFill>
              <a:srgbClr val="221F20"/>
            </a:solidFill>
            <a:prstDash val="solid"/>
            <a:miter lim="800000"/>
            <a:headEnd/>
            <a:tailEnd type="arrow" w="sm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18" name="Freeform 117"/>
          <p:cNvSpPr>
            <a:spLocks/>
          </p:cNvSpPr>
          <p:nvPr/>
        </p:nvSpPr>
        <p:spPr bwMode="auto">
          <a:xfrm>
            <a:off x="6670674" y="5356712"/>
            <a:ext cx="0" cy="722313"/>
          </a:xfrm>
          <a:custGeom>
            <a:avLst/>
            <a:gdLst>
              <a:gd name="T0" fmla="*/ 1996 h 1996"/>
              <a:gd name="T1" fmla="*/ 0 h 1996"/>
              <a:gd name="T2" fmla="*/ 1996 h 1996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996">
                <a:moveTo>
                  <a:pt x="0" y="1996"/>
                </a:moveTo>
                <a:lnTo>
                  <a:pt x="0" y="0"/>
                </a:lnTo>
                <a:lnTo>
                  <a:pt x="0" y="1996"/>
                </a:lnTo>
                <a:close/>
              </a:path>
            </a:pathLst>
          </a:custGeom>
          <a:solidFill>
            <a:srgbClr val="221F2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19" name="Line 118"/>
          <p:cNvSpPr>
            <a:spLocks noChangeShapeType="1"/>
          </p:cNvSpPr>
          <p:nvPr/>
        </p:nvSpPr>
        <p:spPr bwMode="auto">
          <a:xfrm>
            <a:off x="6959024" y="5292712"/>
            <a:ext cx="0" cy="468000"/>
          </a:xfrm>
          <a:prstGeom prst="line">
            <a:avLst/>
          </a:prstGeom>
          <a:noFill/>
          <a:ln w="8" cap="flat">
            <a:solidFill>
              <a:srgbClr val="221F20"/>
            </a:solidFill>
            <a:prstDash val="solid"/>
            <a:miter lim="800000"/>
            <a:headEnd/>
            <a:tailEnd type="arrow" w="sm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07" name="Rectangle 106"/>
          <p:cNvSpPr>
            <a:spLocks noChangeArrowheads="1"/>
          </p:cNvSpPr>
          <p:nvPr/>
        </p:nvSpPr>
        <p:spPr bwMode="auto">
          <a:xfrm>
            <a:off x="5274588" y="4603737"/>
            <a:ext cx="1058621" cy="68897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8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85000"/>
              </a:lnSpc>
            </a:pPr>
            <a:r>
              <a:rPr lang="en-US" sz="1600" dirty="0">
                <a:solidFill>
                  <a:schemeClr val="bg1"/>
                </a:solidFill>
                <a:latin typeface="+mn-lt"/>
              </a:rPr>
              <a:t>Long-term</a:t>
            </a:r>
            <a:br>
              <a:rPr lang="en-US" sz="1600" dirty="0">
                <a:solidFill>
                  <a:schemeClr val="bg1"/>
                </a:solidFill>
                <a:latin typeface="+mn-lt"/>
              </a:rPr>
            </a:br>
            <a:r>
              <a:rPr lang="en-US" sz="1600" dirty="0">
                <a:solidFill>
                  <a:schemeClr val="bg1"/>
                </a:solidFill>
                <a:latin typeface="+mn-lt"/>
              </a:rPr>
              <a:t>Scheduler</a:t>
            </a:r>
            <a:br>
              <a:rPr lang="en-US" sz="1600" dirty="0">
                <a:solidFill>
                  <a:schemeClr val="bg1"/>
                </a:solidFill>
                <a:latin typeface="+mn-lt"/>
              </a:rPr>
            </a:br>
            <a:r>
              <a:rPr lang="en-US" sz="1600" dirty="0">
                <a:solidFill>
                  <a:schemeClr val="bg1"/>
                </a:solidFill>
                <a:latin typeface="+mn-lt"/>
              </a:rPr>
              <a:t>(code)</a:t>
            </a:r>
          </a:p>
        </p:txBody>
      </p:sp>
    </p:spTree>
    <p:extLst>
      <p:ext uri="{BB962C8B-B14F-4D97-AF65-F5344CB8AC3E}">
        <p14:creationId xmlns:p14="http://schemas.microsoft.com/office/powerpoint/2010/main" val="15385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traditional UNIX layered system structure</a:t>
            </a:r>
          </a:p>
        </p:txBody>
      </p:sp>
      <p:graphicFrame>
        <p:nvGraphicFramePr>
          <p:cNvPr id="7" name="Espaço Reservado para Conteúdo 6"/>
          <p:cNvGraphicFramePr>
            <a:graphicFrameLocks noGrp="1"/>
          </p:cNvGraphicFramePr>
          <p:nvPr>
            <p:ph sz="quarter" idx="10"/>
            <p:extLst/>
          </p:nvPr>
        </p:nvGraphicFramePr>
        <p:xfrm>
          <a:off x="943194" y="1628775"/>
          <a:ext cx="7769554" cy="4824412"/>
        </p:xfrm>
        <a:graphic>
          <a:graphicData uri="http://schemas.openxmlformats.org/drawingml/2006/table">
            <a:tbl>
              <a:tblPr/>
              <a:tblGrid>
                <a:gridCol w="26667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0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24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80228">
                <a:tc gridSpan="3">
                  <a:txBody>
                    <a:bodyPr/>
                    <a:lstStyle/>
                    <a:p>
                      <a:pPr marL="0" indent="0" algn="ctr"/>
                      <a:r>
                        <a:rPr lang="en-US" sz="2000" dirty="0">
                          <a:latin typeface="+mn-lt"/>
                        </a:rPr>
                        <a:t>(the users)</a:t>
                      </a:r>
                    </a:p>
                  </a:txBody>
                  <a:tcPr marL="0" marR="0" marT="0" marB="0" anchor="ctr">
                    <a:solidFill>
                      <a:srgbClr val="FFCC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sz="3400"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sz="340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84221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+mn-lt"/>
                        </a:rPr>
                        <a:t>shells and commands</a:t>
                      </a:r>
                      <a:br>
                        <a:rPr lang="en-US" sz="2000" dirty="0">
                          <a:latin typeface="+mn-lt"/>
                        </a:rPr>
                      </a:br>
                      <a:r>
                        <a:rPr lang="en-US" sz="2000" dirty="0">
                          <a:latin typeface="+mn-lt"/>
                        </a:rPr>
                        <a:t>compilers and interpreters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+mn-lt"/>
                        </a:rPr>
                        <a:t>system libraries</a:t>
                      </a: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indent="0" algn="ctr"/>
                      <a:endParaRPr lang="en-US" sz="1800" dirty="0">
                        <a:latin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marL="0" algn="ctr"/>
                      <a:endParaRPr sz="1700" dirty="0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012">
                <a:tc gridSpan="3">
                  <a:txBody>
                    <a:bodyPr/>
                    <a:lstStyle/>
                    <a:p>
                      <a:pPr marL="0" indent="0" algn="ctr"/>
                      <a:r>
                        <a:rPr lang="en-US" sz="180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</a:rPr>
                        <a:t>system-call interface to the kernel</a:t>
                      </a:r>
                    </a:p>
                  </a:txBody>
                  <a:tcPr marL="0" marR="0" marT="0" marB="0" anchor="ctr"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sz="1900"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sz="190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462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+mn-lt"/>
                        </a:rPr>
                        <a:t>signals terminal </a:t>
                      </a:r>
                      <a:br>
                        <a:rPr lang="en-US" sz="2000" dirty="0">
                          <a:latin typeface="+mn-lt"/>
                        </a:rPr>
                      </a:br>
                      <a:r>
                        <a:rPr lang="en-US" sz="2000" dirty="0">
                          <a:latin typeface="+mn-lt"/>
                        </a:rPr>
                        <a:t>handling</a:t>
                      </a:r>
                      <a:br>
                        <a:rPr lang="en-US" sz="2000" dirty="0">
                          <a:latin typeface="+mn-lt"/>
                        </a:rPr>
                      </a:br>
                      <a:r>
                        <a:rPr lang="en-US" sz="2000" dirty="0">
                          <a:latin typeface="+mn-lt"/>
                        </a:rPr>
                        <a:t>character I/O system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+mn-lt"/>
                        </a:rPr>
                        <a:t>terminal drivers</a:t>
                      </a:r>
                    </a:p>
                  </a:txBody>
                  <a:tcPr marL="0" marR="0" marT="0" marB="0" anchor="ctr"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+mn-lt"/>
                        </a:rPr>
                        <a:t>file system</a:t>
                      </a:r>
                      <a:br>
                        <a:rPr lang="en-US" sz="2000" dirty="0">
                          <a:latin typeface="+mn-lt"/>
                        </a:rPr>
                      </a:br>
                      <a:r>
                        <a:rPr lang="en-US" sz="2000" dirty="0">
                          <a:latin typeface="+mn-lt"/>
                        </a:rPr>
                        <a:t>swapping block I/O system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+mn-lt"/>
                        </a:rPr>
                        <a:t>disk and tape drivers</a:t>
                      </a:r>
                    </a:p>
                  </a:txBody>
                  <a:tcPr marL="0" marR="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+mn-lt"/>
                        </a:rPr>
                        <a:t>CPU scheduling</a:t>
                      </a:r>
                      <a:br>
                        <a:rPr lang="en-US" sz="2000" dirty="0">
                          <a:latin typeface="+mn-lt"/>
                        </a:rPr>
                      </a:br>
                      <a:r>
                        <a:rPr lang="en-US" sz="2000" dirty="0">
                          <a:latin typeface="+mn-lt"/>
                        </a:rPr>
                        <a:t>page replacement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+mn-lt"/>
                        </a:rPr>
                        <a:t>demand paging</a:t>
                      </a:r>
                    </a:p>
                    <a:p>
                      <a:pPr marL="0" indent="0" algn="ctr"/>
                      <a:r>
                        <a:rPr lang="en-US" sz="2000" dirty="0">
                          <a:latin typeface="+mn-lt"/>
                        </a:rPr>
                        <a:t>virtual memory</a:t>
                      </a:r>
                    </a:p>
                  </a:txBody>
                  <a:tcPr marL="0" marR="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012">
                <a:tc gridSpan="3">
                  <a:txBody>
                    <a:bodyPr/>
                    <a:lstStyle/>
                    <a:p>
                      <a:pPr marL="0" indent="0" algn="ctr"/>
                      <a:r>
                        <a:rPr lang="en-US" sz="180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</a:rPr>
                        <a:t>kernel interface to the hardware</a:t>
                      </a:r>
                    </a:p>
                  </a:txBody>
                  <a:tcPr marL="0" marR="0" marT="0" marB="0" anchor="ctr"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sz="1900"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sz="190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7313">
                <a:tc>
                  <a:txBody>
                    <a:bodyPr/>
                    <a:lstStyle/>
                    <a:p>
                      <a:pPr marL="0" indent="0" algn="ctr"/>
                      <a:r>
                        <a:rPr lang="en-US" sz="2000" dirty="0">
                          <a:latin typeface="+mn-lt"/>
                        </a:rPr>
                        <a:t>terminal controllers</a:t>
                      </a:r>
                      <a:br>
                        <a:rPr lang="en-US" sz="2000" dirty="0">
                          <a:latin typeface="+mn-lt"/>
                        </a:rPr>
                      </a:br>
                      <a:r>
                        <a:rPr lang="en-US" sz="2000" dirty="0">
                          <a:latin typeface="+mn-lt"/>
                        </a:rPr>
                        <a:t>terminals</a:t>
                      </a:r>
                    </a:p>
                  </a:txBody>
                  <a:tcPr marL="0" marR="0" marT="0" marB="0" anchor="ctr"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n-lt"/>
                        </a:rPr>
                        <a:t>device controllers</a:t>
                      </a:r>
                      <a:br>
                        <a:rPr lang="en-US" sz="2000" dirty="0">
                          <a:latin typeface="+mn-lt"/>
                        </a:rPr>
                      </a:br>
                      <a:r>
                        <a:rPr lang="en-US" sz="2000" dirty="0">
                          <a:latin typeface="+mn-lt"/>
                        </a:rPr>
                        <a:t>disks and tapes</a:t>
                      </a:r>
                    </a:p>
                  </a:txBody>
                  <a:tcPr marL="0" marR="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+mn-lt"/>
                        </a:rPr>
                        <a:t>memory controllers</a:t>
                      </a:r>
                      <a:br>
                        <a:rPr lang="en-US" sz="2000" dirty="0">
                          <a:latin typeface="+mn-lt"/>
                        </a:rPr>
                      </a:br>
                      <a:r>
                        <a:rPr lang="en-US" sz="2000" dirty="0">
                          <a:latin typeface="+mn-lt"/>
                        </a:rPr>
                        <a:t>physical memory</a:t>
                      </a:r>
                    </a:p>
                  </a:txBody>
                  <a:tcPr marL="0" marR="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have esquerda 7"/>
          <p:cNvSpPr/>
          <p:nvPr/>
        </p:nvSpPr>
        <p:spPr>
          <a:xfrm>
            <a:off x="673158" y="3506993"/>
            <a:ext cx="270036" cy="2216075"/>
          </a:xfrm>
          <a:prstGeom prst="leftBrace">
            <a:avLst>
              <a:gd name="adj1" fmla="val 3743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ixaDeTexto 8"/>
          <p:cNvSpPr txBox="1"/>
          <p:nvPr/>
        </p:nvSpPr>
        <p:spPr>
          <a:xfrm rot="16200000">
            <a:off x="185078" y="4431769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yriad Pro Light SemiCondensed" charset="0"/>
              </a:rPr>
              <a:t>kernel</a:t>
            </a:r>
          </a:p>
        </p:txBody>
      </p:sp>
      <p:sp>
        <p:nvSpPr>
          <p:cNvPr id="10" name="Chave esquerda 9"/>
          <p:cNvSpPr/>
          <p:nvPr/>
        </p:nvSpPr>
        <p:spPr>
          <a:xfrm>
            <a:off x="673158" y="5723069"/>
            <a:ext cx="270036" cy="730118"/>
          </a:xfrm>
          <a:prstGeom prst="leftBrace">
            <a:avLst>
              <a:gd name="adj1" fmla="val 3743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ixaDeTexto 10"/>
          <p:cNvSpPr txBox="1"/>
          <p:nvPr/>
        </p:nvSpPr>
        <p:spPr>
          <a:xfrm rot="16200000">
            <a:off x="308510" y="590346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Myriad Pro Light SemiCondensed" charset="0"/>
              </a:rPr>
              <a:t>hw</a:t>
            </a:r>
            <a:endParaRPr lang="en-US" dirty="0">
              <a:latin typeface="Myriad Pro Light Semi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738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 Concept</a:t>
            </a:r>
          </a:p>
        </p:txBody>
      </p:sp>
      <p:graphicFrame>
        <p:nvGraphicFramePr>
          <p:cNvPr id="5" name="Espaço Reservado para Conteúdo 4"/>
          <p:cNvGraphicFramePr>
            <a:graphicFrameLocks noGrp="1"/>
          </p:cNvGraphicFramePr>
          <p:nvPr>
            <p:ph sz="quarter" idx="10"/>
            <p:extLst/>
          </p:nvPr>
        </p:nvGraphicFramePr>
        <p:xfrm>
          <a:off x="431800" y="1449388"/>
          <a:ext cx="8280000" cy="4321175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80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6423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Applications</a:t>
                      </a:r>
                      <a:r>
                        <a:rPr lang="en-US" sz="2000" baseline="0" dirty="0"/>
                        <a:t> and processes</a:t>
                      </a:r>
                      <a:endParaRPr lang="en-US" sz="2000" dirty="0"/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Applications</a:t>
                      </a:r>
                      <a:r>
                        <a:rPr lang="en-US" sz="2000" baseline="0" dirty="0"/>
                        <a:t> and processes</a:t>
                      </a:r>
                      <a:endParaRPr lang="en-US" sz="2000" dirty="0"/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5400" b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…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Applications</a:t>
                      </a:r>
                      <a:r>
                        <a:rPr lang="en-US" sz="2000" baseline="0" dirty="0"/>
                        <a:t> and processes</a:t>
                      </a:r>
                      <a:endParaRPr lang="en-US" sz="2000" dirty="0"/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23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Virtual machine 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Virtual machine 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5400" b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…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Virtual machine 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235">
                <a:tc gridSpan="5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Virtua</a:t>
                      </a:r>
                      <a:r>
                        <a:rPr lang="en-US" sz="2000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 machine monitor</a:t>
                      </a:r>
                      <a:endParaRPr lang="en-US" sz="20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4235">
                <a:tc gridSpan="5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Host operating system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64235">
                <a:tc gridSpan="5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Shared hardware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65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The process concept</a:t>
            </a:r>
          </a:p>
        </p:txBody>
      </p:sp>
      <p:sp>
        <p:nvSpPr>
          <p:cNvPr id="515075" name="Rectangle 3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 process is …</a:t>
            </a:r>
          </a:p>
          <a:p>
            <a:pPr lvl="1"/>
            <a:r>
              <a:rPr lang="en-US" sz="2400" dirty="0"/>
              <a:t>… a program in execution.</a:t>
            </a:r>
          </a:p>
          <a:p>
            <a:pPr lvl="1"/>
            <a:r>
              <a:rPr lang="en-US" sz="2400" dirty="0"/>
              <a:t>… an instance of a program running on a computer.</a:t>
            </a:r>
          </a:p>
          <a:p>
            <a:pPr lvl="1"/>
            <a:r>
              <a:rPr lang="en-US" sz="2400" dirty="0"/>
              <a:t>… an entity that can be assigned to and executed on a processor.</a:t>
            </a:r>
          </a:p>
          <a:p>
            <a:pPr lvl="1"/>
            <a:r>
              <a:rPr lang="en-US" sz="2400" dirty="0"/>
              <a:t>… a unit of activity characterized by sequential threads of execution, a current state, and an associated set of system resources.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3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5" name="Rectangle 1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Thus</a:t>
            </a:r>
            <a:r>
              <a:rPr lang="pt-BR" dirty="0"/>
              <a:t>, </a:t>
            </a:r>
            <a:r>
              <a:rPr lang="pt-BR" dirty="0" err="1"/>
              <a:t>an</a:t>
            </a:r>
            <a:r>
              <a:rPr lang="pt-BR" dirty="0"/>
              <a:t> </a:t>
            </a:r>
            <a:r>
              <a:rPr lang="pt-BR" dirty="0" err="1"/>
              <a:t>Operating</a:t>
            </a:r>
            <a:r>
              <a:rPr lang="pt-BR" dirty="0"/>
              <a:t> System </a:t>
            </a:r>
            <a:r>
              <a:rPr lang="pt-BR" dirty="0" err="1"/>
              <a:t>can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seen</a:t>
            </a:r>
            <a:r>
              <a:rPr lang="pt-BR" dirty="0"/>
              <a:t> as …</a:t>
            </a:r>
          </a:p>
        </p:txBody>
      </p:sp>
      <p:sp>
        <p:nvSpPr>
          <p:cNvPr id="8206" name="Rectangle 14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 fontScale="92500"/>
          </a:bodyPr>
          <a:lstStyle/>
          <a:p>
            <a:r>
              <a:rPr lang="en-US" sz="3000" dirty="0"/>
              <a:t>A </a:t>
            </a:r>
            <a:r>
              <a:rPr lang="en-US" sz="3000" b="1" dirty="0" err="1">
                <a:solidFill>
                  <a:schemeClr val="accent1">
                    <a:lumMod val="75000"/>
                  </a:schemeClr>
                </a:solidFill>
                <a:latin typeface="Myriad Pro Bold SemiCondensed" panose="020B0503030403020204" pitchFamily="34" charset="0"/>
              </a:rPr>
              <a:t>virtualizer</a:t>
            </a:r>
            <a:endParaRPr lang="en-US" sz="3000" b="1" dirty="0">
              <a:solidFill>
                <a:schemeClr val="accent1">
                  <a:lumMod val="75000"/>
                </a:schemeClr>
              </a:solidFill>
              <a:latin typeface="Myriad Pro Bold SemiCondensed" panose="020B0503030403020204" pitchFamily="34" charset="0"/>
            </a:endParaRPr>
          </a:p>
          <a:p>
            <a:pPr lvl="1"/>
            <a:r>
              <a:rPr lang="en-US" dirty="0"/>
              <a:t>Hides the messy details that must be performed</a:t>
            </a:r>
          </a:p>
          <a:p>
            <a:pPr lvl="1"/>
            <a:r>
              <a:rPr lang="en-US" dirty="0"/>
              <a:t>Presents user with a higher-level machine, easier to use</a:t>
            </a:r>
          </a:p>
          <a:p>
            <a:r>
              <a:rPr lang="en-US" sz="3000" dirty="0"/>
              <a:t>A </a:t>
            </a:r>
            <a:r>
              <a:rPr lang="en-US" sz="3000" b="1" dirty="0">
                <a:solidFill>
                  <a:schemeClr val="accent1">
                    <a:lumMod val="75000"/>
                  </a:schemeClr>
                </a:solidFill>
                <a:latin typeface="Myriad Pro Bold SemiCondensed" panose="020B0503030403020204" pitchFamily="34" charset="0"/>
              </a:rPr>
              <a:t>manager</a:t>
            </a:r>
          </a:p>
          <a:p>
            <a:pPr lvl="1"/>
            <a:r>
              <a:rPr lang="en-US" dirty="0"/>
              <a:t>Manages all resources</a:t>
            </a:r>
          </a:p>
          <a:p>
            <a:pPr lvl="1"/>
            <a:r>
              <a:rPr lang="en-US" spc="-50" dirty="0"/>
              <a:t>Decides between conflicting requests for efficient (and possibly fair) resource use</a:t>
            </a:r>
          </a:p>
          <a:p>
            <a:r>
              <a:rPr lang="en-US" sz="3000" dirty="0"/>
              <a:t>A </a:t>
            </a:r>
            <a:r>
              <a:rPr lang="en-US" sz="3000" b="1" dirty="0">
                <a:solidFill>
                  <a:schemeClr val="accent1">
                    <a:lumMod val="75000"/>
                  </a:schemeClr>
                </a:solidFill>
                <a:latin typeface="Myriad Pro Bold SemiCondensed" panose="020B0503030403020204" pitchFamily="34" charset="0"/>
              </a:rPr>
              <a:t>controller</a:t>
            </a:r>
          </a:p>
          <a:p>
            <a:pPr lvl="1"/>
            <a:r>
              <a:rPr lang="en-US" spc="-50" dirty="0"/>
              <a:t>Controls program execution to prevent errors and improper use of the computer</a:t>
            </a:r>
          </a:p>
          <a:p>
            <a:r>
              <a:rPr lang="en-US" sz="3000" dirty="0"/>
              <a:t>An </a:t>
            </a:r>
            <a:r>
              <a:rPr lang="en-US" sz="3000" b="1" dirty="0">
                <a:solidFill>
                  <a:schemeClr val="accent1">
                    <a:lumMod val="75000"/>
                  </a:schemeClr>
                </a:solidFill>
                <a:latin typeface="Myriad Pro Bold SemiCondensed" panose="020B0503030403020204" pitchFamily="34" charset="0"/>
              </a:rPr>
              <a:t>intermediary</a:t>
            </a:r>
            <a:r>
              <a:rPr lang="en-US" sz="3000" dirty="0"/>
              <a:t> or </a:t>
            </a:r>
            <a:r>
              <a:rPr lang="en-US" sz="3000" b="1" dirty="0">
                <a:solidFill>
                  <a:schemeClr val="accent1">
                    <a:lumMod val="75000"/>
                  </a:schemeClr>
                </a:solidFill>
                <a:latin typeface="Myriad Pro Bold SemiCondensed" panose="020B0503030403020204" pitchFamily="34" charset="0"/>
              </a:rPr>
              <a:t>mediator</a:t>
            </a:r>
          </a:p>
          <a:p>
            <a:pPr lvl="1"/>
            <a:r>
              <a:rPr lang="en-US" dirty="0"/>
              <a:t>between a user and the computer hardware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6357F-173B-FC43-A674-B5C3C1CA73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235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6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process …</a:t>
            </a:r>
          </a:p>
        </p:txBody>
      </p:sp>
      <p:sp>
        <p:nvSpPr>
          <p:cNvPr id="517123" name="Rectangle 3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Consists of three components</a:t>
            </a:r>
          </a:p>
          <a:p>
            <a:pPr lvl="1"/>
            <a:r>
              <a:rPr lang="en-US" dirty="0"/>
              <a:t>An executable program</a:t>
            </a:r>
          </a:p>
          <a:p>
            <a:pPr lvl="1"/>
            <a:r>
              <a:rPr lang="en-US" dirty="0"/>
              <a:t>Associated data needed by the program</a:t>
            </a:r>
          </a:p>
          <a:p>
            <a:pPr lvl="1"/>
            <a:r>
              <a:rPr lang="en-US" dirty="0"/>
              <a:t>Execution context of the program aka process state</a:t>
            </a:r>
          </a:p>
          <a:p>
            <a:pPr lvl="2"/>
            <a:r>
              <a:rPr lang="en-US" dirty="0"/>
              <a:t>All information the operating system needs to manage the process</a:t>
            </a:r>
          </a:p>
          <a:p>
            <a:r>
              <a:rPr lang="en-US" dirty="0"/>
              <a:t>Needs resources to accomplish its task</a:t>
            </a:r>
          </a:p>
          <a:p>
            <a:pPr lvl="1"/>
            <a:r>
              <a:rPr lang="en-US" dirty="0"/>
              <a:t>CPU, memory, I/O, files</a:t>
            </a:r>
          </a:p>
          <a:p>
            <a:pPr lvl="1"/>
            <a:r>
              <a:rPr lang="en-US" dirty="0"/>
              <a:t>Initialization data</a:t>
            </a:r>
          </a:p>
          <a:p>
            <a:r>
              <a:rPr lang="en-US" dirty="0"/>
              <a:t>On termination, requires reclaim of any reusable resources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4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process</a:t>
            </a:r>
            <a:br>
              <a:rPr lang="en-US" dirty="0"/>
            </a:br>
            <a:r>
              <a:rPr lang="en-US" dirty="0"/>
              <a:t>implementation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 few concerns…</a:t>
            </a:r>
          </a:p>
          <a:p>
            <a:pPr lvl="1"/>
            <a:r>
              <a:rPr lang="en-US" dirty="0"/>
              <a:t>Does a process need to be wholly loaded in memory?</a:t>
            </a:r>
          </a:p>
          <a:p>
            <a:pPr lvl="1"/>
            <a:r>
              <a:rPr lang="en-US" dirty="0"/>
              <a:t>Can processes be switched in and out of memory?</a:t>
            </a:r>
          </a:p>
          <a:p>
            <a:pPr lvl="1"/>
            <a:r>
              <a:rPr lang="en-US" dirty="0"/>
              <a:t>If so, does a process need to be reloaded to the same memory addresses where it has been before?</a:t>
            </a:r>
          </a:p>
          <a:p>
            <a:pPr lvl="1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007662" y="635001"/>
            <a:ext cx="860425" cy="6018213"/>
          </a:xfrm>
          <a:prstGeom prst="rect">
            <a:avLst/>
          </a:prstGeom>
          <a:noFill/>
          <a:ln w="20" cap="flat">
            <a:solidFill>
              <a:srgbClr val="221F2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5007662" y="920751"/>
            <a:ext cx="860425" cy="143351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007662" y="1208088"/>
            <a:ext cx="860425" cy="142875"/>
          </a:xfrm>
          <a:prstGeom prst="rect">
            <a:avLst/>
          </a:prstGeom>
          <a:solidFill>
            <a:schemeClr val="bg1">
              <a:lumMod val="85000"/>
            </a:schemeClr>
          </a:solidFill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667625" y="631826"/>
            <a:ext cx="860425" cy="144463"/>
          </a:xfrm>
          <a:prstGeom prst="rect">
            <a:avLst/>
          </a:prstGeom>
          <a:solidFill>
            <a:schemeClr val="bg1">
              <a:lumMod val="85000"/>
            </a:schemeClr>
          </a:solidFill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667625" y="1062038"/>
            <a:ext cx="860425" cy="142875"/>
          </a:xfrm>
          <a:prstGeom prst="rect">
            <a:avLst/>
          </a:prstGeom>
          <a:solidFill>
            <a:schemeClr val="bg1">
              <a:lumMod val="85000"/>
            </a:schemeClr>
          </a:solidFill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667625" y="1492251"/>
            <a:ext cx="860425" cy="142875"/>
          </a:xfrm>
          <a:prstGeom prst="rect">
            <a:avLst/>
          </a:prstGeom>
          <a:solidFill>
            <a:schemeClr val="bg1">
              <a:lumMod val="85000"/>
            </a:schemeClr>
          </a:solidFill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667625" y="1635126"/>
            <a:ext cx="860425" cy="142875"/>
          </a:xfrm>
          <a:prstGeom prst="rect">
            <a:avLst/>
          </a:prstGeom>
          <a:solidFill>
            <a:schemeClr val="bg1">
              <a:lumMod val="85000"/>
            </a:schemeClr>
          </a:solidFill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7667625" y="1970088"/>
            <a:ext cx="860425" cy="142875"/>
          </a:xfrm>
          <a:prstGeom prst="rect">
            <a:avLst/>
          </a:prstGeom>
          <a:solidFill>
            <a:schemeClr val="bg1">
              <a:lumMod val="85000"/>
            </a:schemeClr>
          </a:solidFill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7667625" y="2684463"/>
            <a:ext cx="860425" cy="142875"/>
          </a:xfrm>
          <a:prstGeom prst="rect">
            <a:avLst/>
          </a:prstGeom>
          <a:solidFill>
            <a:schemeClr val="bg1">
              <a:lumMod val="85000"/>
            </a:schemeClr>
          </a:solidFill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5007662" y="1781176"/>
            <a:ext cx="860425" cy="142875"/>
          </a:xfrm>
          <a:prstGeom prst="rect">
            <a:avLst/>
          </a:prstGeom>
          <a:solidFill>
            <a:schemeClr val="bg1">
              <a:lumMod val="85000"/>
            </a:schemeClr>
          </a:solidFill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007662" y="2927351"/>
            <a:ext cx="860425" cy="129063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5007662" y="3214688"/>
            <a:ext cx="860425" cy="0"/>
          </a:xfrm>
          <a:custGeom>
            <a:avLst/>
            <a:gdLst>
              <a:gd name="T0" fmla="*/ 0 w 1905"/>
              <a:gd name="T1" fmla="*/ 1905 w 1905"/>
              <a:gd name="T2" fmla="*/ 0 w 1905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905">
                <a:moveTo>
                  <a:pt x="0" y="0"/>
                </a:moveTo>
                <a:lnTo>
                  <a:pt x="1905" y="0"/>
                </a:lnTo>
                <a:lnTo>
                  <a:pt x="0" y="0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>
            <a:off x="5007662" y="3214688"/>
            <a:ext cx="860425" cy="0"/>
          </a:xfrm>
          <a:prstGeom prst="line">
            <a:avLst/>
          </a:prstGeom>
          <a:noFill/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5007662" y="3787776"/>
            <a:ext cx="860425" cy="0"/>
          </a:xfrm>
          <a:custGeom>
            <a:avLst/>
            <a:gdLst>
              <a:gd name="T0" fmla="*/ 0 w 1905"/>
              <a:gd name="T1" fmla="*/ 1905 w 1905"/>
              <a:gd name="T2" fmla="*/ 0 w 1905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905">
                <a:moveTo>
                  <a:pt x="0" y="0"/>
                </a:moveTo>
                <a:lnTo>
                  <a:pt x="1905" y="0"/>
                </a:lnTo>
                <a:lnTo>
                  <a:pt x="0" y="0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20" name="Line 19"/>
          <p:cNvSpPr>
            <a:spLocks noChangeShapeType="1"/>
          </p:cNvSpPr>
          <p:nvPr/>
        </p:nvSpPr>
        <p:spPr bwMode="auto">
          <a:xfrm>
            <a:off x="5007662" y="3787776"/>
            <a:ext cx="860425" cy="0"/>
          </a:xfrm>
          <a:prstGeom prst="line">
            <a:avLst/>
          </a:prstGeom>
          <a:noFill/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5127276" y="2944813"/>
            <a:ext cx="551433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Context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5250547" y="3375026"/>
            <a:ext cx="32541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Data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5097332" y="3773488"/>
            <a:ext cx="604333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Program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5187485" y="3979863"/>
            <a:ext cx="447238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(</a:t>
            </a: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code</a:t>
            </a:r>
            <a:r>
              <a:rPr kumimoji="0" lang="pt-BR" sz="15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)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5007662" y="4791076"/>
            <a:ext cx="860425" cy="12890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5007662" y="5076826"/>
            <a:ext cx="860425" cy="0"/>
          </a:xfrm>
          <a:custGeom>
            <a:avLst/>
            <a:gdLst>
              <a:gd name="T0" fmla="*/ 0 w 1905"/>
              <a:gd name="T1" fmla="*/ 1905 w 1905"/>
              <a:gd name="T2" fmla="*/ 0 w 1905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905">
                <a:moveTo>
                  <a:pt x="0" y="0"/>
                </a:moveTo>
                <a:lnTo>
                  <a:pt x="190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27" name="Line 26"/>
          <p:cNvSpPr>
            <a:spLocks noChangeShapeType="1"/>
          </p:cNvSpPr>
          <p:nvPr/>
        </p:nvSpPr>
        <p:spPr bwMode="auto">
          <a:xfrm>
            <a:off x="5007662" y="5076826"/>
            <a:ext cx="860425" cy="0"/>
          </a:xfrm>
          <a:prstGeom prst="line">
            <a:avLst/>
          </a:prstGeom>
          <a:noFill/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28" name="Freeform 27"/>
          <p:cNvSpPr>
            <a:spLocks/>
          </p:cNvSpPr>
          <p:nvPr/>
        </p:nvSpPr>
        <p:spPr bwMode="auto">
          <a:xfrm>
            <a:off x="5007662" y="5649913"/>
            <a:ext cx="860425" cy="0"/>
          </a:xfrm>
          <a:custGeom>
            <a:avLst/>
            <a:gdLst>
              <a:gd name="T0" fmla="*/ 0 w 1905"/>
              <a:gd name="T1" fmla="*/ 1905 w 1905"/>
              <a:gd name="T2" fmla="*/ 0 w 1905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905">
                <a:moveTo>
                  <a:pt x="0" y="0"/>
                </a:moveTo>
                <a:lnTo>
                  <a:pt x="190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29" name="Line 28"/>
          <p:cNvSpPr>
            <a:spLocks noChangeShapeType="1"/>
          </p:cNvSpPr>
          <p:nvPr/>
        </p:nvSpPr>
        <p:spPr bwMode="auto">
          <a:xfrm>
            <a:off x="5007662" y="5649913"/>
            <a:ext cx="860425" cy="0"/>
          </a:xfrm>
          <a:prstGeom prst="line">
            <a:avLst/>
          </a:prstGeom>
          <a:noFill/>
          <a:ln w="10" cap="flat">
            <a:solidFill>
              <a:srgbClr val="221F2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5127276" y="4808538"/>
            <a:ext cx="551433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Context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Rectangle 30"/>
          <p:cNvSpPr>
            <a:spLocks noChangeArrowheads="1"/>
          </p:cNvSpPr>
          <p:nvPr/>
        </p:nvSpPr>
        <p:spPr bwMode="auto">
          <a:xfrm>
            <a:off x="5250547" y="5238751"/>
            <a:ext cx="32541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Data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68" name="Rectangle 31"/>
          <p:cNvSpPr>
            <a:spLocks noChangeArrowheads="1"/>
          </p:cNvSpPr>
          <p:nvPr/>
        </p:nvSpPr>
        <p:spPr bwMode="auto">
          <a:xfrm>
            <a:off x="4864100" y="1160463"/>
            <a:ext cx="3687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i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69" name="Rectangle 32"/>
          <p:cNvSpPr>
            <a:spLocks noChangeArrowheads="1"/>
          </p:cNvSpPr>
          <p:nvPr/>
        </p:nvSpPr>
        <p:spPr bwMode="auto">
          <a:xfrm>
            <a:off x="6683375" y="587376"/>
            <a:ext cx="822341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3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Process</a:t>
            </a:r>
            <a:r>
              <a:rPr kumimoji="0" lang="pt-BR" sz="13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 index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71" name="Rectangle 33"/>
          <p:cNvSpPr>
            <a:spLocks noChangeArrowheads="1"/>
          </p:cNvSpPr>
          <p:nvPr/>
        </p:nvSpPr>
        <p:spPr bwMode="auto">
          <a:xfrm>
            <a:off x="7444930" y="1017588"/>
            <a:ext cx="161904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3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PC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72" name="Rectangle 34"/>
          <p:cNvSpPr>
            <a:spLocks noChangeArrowheads="1"/>
          </p:cNvSpPr>
          <p:nvPr/>
        </p:nvSpPr>
        <p:spPr bwMode="auto">
          <a:xfrm>
            <a:off x="7297453" y="1463676"/>
            <a:ext cx="275717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3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Base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73" name="Rectangle 35"/>
          <p:cNvSpPr>
            <a:spLocks noChangeArrowheads="1"/>
          </p:cNvSpPr>
          <p:nvPr/>
        </p:nvSpPr>
        <p:spPr bwMode="auto">
          <a:xfrm>
            <a:off x="7273408" y="1606551"/>
            <a:ext cx="304571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3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Limit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74" name="Rectangle 36"/>
          <p:cNvSpPr>
            <a:spLocks noChangeArrowheads="1"/>
          </p:cNvSpPr>
          <p:nvPr/>
        </p:nvSpPr>
        <p:spPr bwMode="auto">
          <a:xfrm>
            <a:off x="6868148" y="2211388"/>
            <a:ext cx="509755" cy="340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 algn="r" eaLnBrk="1" hangingPunct="1">
              <a:lnSpc>
                <a:spcPct val="85000"/>
              </a:lnSpc>
            </a:pPr>
            <a:r>
              <a:rPr kumimoji="0" lang="pt-BR" sz="13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Other</a:t>
            </a:r>
            <a:br>
              <a:rPr lang="pt-BR" sz="1300" dirty="0">
                <a:solidFill>
                  <a:srgbClr val="221F20"/>
                </a:solidFill>
                <a:latin typeface="Myriad Pro Light SemiCondensed" charset="0"/>
                <a:cs typeface="Arial" pitchFamily="34" charset="0"/>
              </a:rPr>
            </a:br>
            <a:r>
              <a:rPr lang="pt-BR" sz="1300" dirty="0" err="1">
                <a:solidFill>
                  <a:srgbClr val="221F20"/>
                </a:solidFill>
                <a:latin typeface="Myriad Pro Light SemiCondensed" charset="0"/>
                <a:cs typeface="Arial" pitchFamily="34" charset="0"/>
              </a:rPr>
              <a:t>registers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76" name="Rectangle 38"/>
          <p:cNvSpPr>
            <a:spLocks noChangeArrowheads="1"/>
          </p:cNvSpPr>
          <p:nvPr/>
        </p:nvSpPr>
        <p:spPr bwMode="auto">
          <a:xfrm>
            <a:off x="8081807" y="603251"/>
            <a:ext cx="27252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1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i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77" name="Rectangle 39"/>
          <p:cNvSpPr>
            <a:spLocks noChangeArrowheads="1"/>
          </p:cNvSpPr>
          <p:nvPr/>
        </p:nvSpPr>
        <p:spPr bwMode="auto">
          <a:xfrm>
            <a:off x="8060166" y="1479551"/>
            <a:ext cx="70532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1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b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78" name="Rectangle 40"/>
          <p:cNvSpPr>
            <a:spLocks noChangeArrowheads="1"/>
          </p:cNvSpPr>
          <p:nvPr/>
        </p:nvSpPr>
        <p:spPr bwMode="auto">
          <a:xfrm>
            <a:off x="8060166" y="1622426"/>
            <a:ext cx="68930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1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h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79" name="Rectangle 41"/>
          <p:cNvSpPr>
            <a:spLocks noChangeArrowheads="1"/>
          </p:cNvSpPr>
          <p:nvPr/>
        </p:nvSpPr>
        <p:spPr bwMode="auto">
          <a:xfrm>
            <a:off x="4848225" y="1735138"/>
            <a:ext cx="38472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j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80" name="Rectangle 42"/>
          <p:cNvSpPr>
            <a:spLocks noChangeArrowheads="1"/>
          </p:cNvSpPr>
          <p:nvPr/>
        </p:nvSpPr>
        <p:spPr bwMode="auto">
          <a:xfrm>
            <a:off x="4816475" y="4649788"/>
            <a:ext cx="9618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b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81" name="Rectangle 43"/>
          <p:cNvSpPr>
            <a:spLocks noChangeArrowheads="1"/>
          </p:cNvSpPr>
          <p:nvPr/>
        </p:nvSpPr>
        <p:spPr bwMode="auto">
          <a:xfrm>
            <a:off x="4625975" y="5302251"/>
            <a:ext cx="92974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h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82" name="Rectangle 44"/>
          <p:cNvSpPr>
            <a:spLocks noChangeArrowheads="1"/>
          </p:cNvSpPr>
          <p:nvPr/>
        </p:nvSpPr>
        <p:spPr bwMode="auto">
          <a:xfrm>
            <a:off x="3781425" y="5175251"/>
            <a:ext cx="52578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Process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83" name="Rectangle 45"/>
          <p:cNvSpPr>
            <a:spLocks noChangeArrowheads="1"/>
          </p:cNvSpPr>
          <p:nvPr/>
        </p:nvSpPr>
        <p:spPr bwMode="auto">
          <a:xfrm>
            <a:off x="4029505" y="5397501"/>
            <a:ext cx="89768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B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84" name="Freeform 46"/>
          <p:cNvSpPr>
            <a:spLocks/>
          </p:cNvSpPr>
          <p:nvPr/>
        </p:nvSpPr>
        <p:spPr bwMode="auto">
          <a:xfrm>
            <a:off x="7346950" y="1978026"/>
            <a:ext cx="338138" cy="430213"/>
          </a:xfrm>
          <a:custGeom>
            <a:avLst/>
            <a:gdLst>
              <a:gd name="T0" fmla="*/ 141 w 750"/>
              <a:gd name="T1" fmla="*/ 953 h 953"/>
              <a:gd name="T2" fmla="*/ 494 w 750"/>
              <a:gd name="T3" fmla="*/ 0 h 95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0" h="953">
                <a:moveTo>
                  <a:pt x="141" y="953"/>
                </a:moveTo>
                <a:cubicBezTo>
                  <a:pt x="750" y="953"/>
                  <a:pt x="0" y="0"/>
                  <a:pt x="494" y="0"/>
                </a:cubicBezTo>
              </a:path>
            </a:pathLst>
          </a:custGeom>
          <a:noFill/>
          <a:ln w="10" cap="flat">
            <a:solidFill>
              <a:srgbClr val="221F2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185" name="Freeform 47"/>
          <p:cNvSpPr>
            <a:spLocks/>
          </p:cNvSpPr>
          <p:nvPr/>
        </p:nvSpPr>
        <p:spPr bwMode="auto">
          <a:xfrm>
            <a:off x="7346950" y="2408238"/>
            <a:ext cx="338138" cy="430213"/>
          </a:xfrm>
          <a:custGeom>
            <a:avLst/>
            <a:gdLst>
              <a:gd name="T0" fmla="*/ 141 w 750"/>
              <a:gd name="T1" fmla="*/ 0 h 952"/>
              <a:gd name="T2" fmla="*/ 494 w 750"/>
              <a:gd name="T3" fmla="*/ 952 h 95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0" h="952">
                <a:moveTo>
                  <a:pt x="141" y="0"/>
                </a:moveTo>
                <a:cubicBezTo>
                  <a:pt x="750" y="0"/>
                  <a:pt x="0" y="952"/>
                  <a:pt x="494" y="952"/>
                </a:cubicBezTo>
              </a:path>
            </a:pathLst>
          </a:custGeom>
          <a:noFill/>
          <a:ln w="10" cap="flat">
            <a:solidFill>
              <a:srgbClr val="221F2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186" name="Freeform 48"/>
          <p:cNvSpPr>
            <a:spLocks/>
          </p:cNvSpPr>
          <p:nvPr/>
        </p:nvSpPr>
        <p:spPr bwMode="auto">
          <a:xfrm>
            <a:off x="4335463" y="4797426"/>
            <a:ext cx="338138" cy="644525"/>
          </a:xfrm>
          <a:custGeom>
            <a:avLst/>
            <a:gdLst>
              <a:gd name="T0" fmla="*/ 141 w 750"/>
              <a:gd name="T1" fmla="*/ 1429 h 1429"/>
              <a:gd name="T2" fmla="*/ 494 w 750"/>
              <a:gd name="T3" fmla="*/ 0 h 14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0" h="1429">
                <a:moveTo>
                  <a:pt x="141" y="1429"/>
                </a:moveTo>
                <a:cubicBezTo>
                  <a:pt x="750" y="1429"/>
                  <a:pt x="0" y="0"/>
                  <a:pt x="494" y="0"/>
                </a:cubicBezTo>
              </a:path>
            </a:pathLst>
          </a:custGeom>
          <a:noFill/>
          <a:ln w="10" cap="flat">
            <a:solidFill>
              <a:srgbClr val="221F2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187" name="Freeform 49"/>
          <p:cNvSpPr>
            <a:spLocks/>
          </p:cNvSpPr>
          <p:nvPr/>
        </p:nvSpPr>
        <p:spPr bwMode="auto">
          <a:xfrm>
            <a:off x="4335463" y="5441951"/>
            <a:ext cx="338138" cy="646113"/>
          </a:xfrm>
          <a:custGeom>
            <a:avLst/>
            <a:gdLst>
              <a:gd name="T0" fmla="*/ 141 w 750"/>
              <a:gd name="T1" fmla="*/ 0 h 1429"/>
              <a:gd name="T2" fmla="*/ 494 w 750"/>
              <a:gd name="T3" fmla="*/ 1429 h 14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0" h="1429">
                <a:moveTo>
                  <a:pt x="141" y="0"/>
                </a:moveTo>
                <a:cubicBezTo>
                  <a:pt x="750" y="0"/>
                  <a:pt x="0" y="1429"/>
                  <a:pt x="494" y="1429"/>
                </a:cubicBezTo>
              </a:path>
            </a:pathLst>
          </a:custGeom>
          <a:noFill/>
          <a:ln w="10" cap="flat">
            <a:solidFill>
              <a:srgbClr val="221F2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188" name="Rectangle 50"/>
          <p:cNvSpPr>
            <a:spLocks noChangeArrowheads="1"/>
          </p:cNvSpPr>
          <p:nvPr/>
        </p:nvSpPr>
        <p:spPr bwMode="auto">
          <a:xfrm>
            <a:off x="3781425" y="3311526"/>
            <a:ext cx="52578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Process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89" name="Rectangle 51"/>
          <p:cNvSpPr>
            <a:spLocks noChangeArrowheads="1"/>
          </p:cNvSpPr>
          <p:nvPr/>
        </p:nvSpPr>
        <p:spPr bwMode="auto">
          <a:xfrm>
            <a:off x="4027902" y="3533776"/>
            <a:ext cx="102592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A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90" name="Rectangle 52"/>
          <p:cNvSpPr>
            <a:spLocks noChangeArrowheads="1"/>
          </p:cNvSpPr>
          <p:nvPr/>
        </p:nvSpPr>
        <p:spPr bwMode="auto">
          <a:xfrm>
            <a:off x="5107976" y="141288"/>
            <a:ext cx="594715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 eaLnBrk="1" hangingPunct="1">
              <a:lnSpc>
                <a:spcPct val="85000"/>
              </a:lnSpc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Main</a:t>
            </a:r>
            <a:br>
              <a:rPr lang="pt-BR" sz="1500" dirty="0">
                <a:solidFill>
                  <a:srgbClr val="221F20"/>
                </a:solidFill>
                <a:latin typeface="Myriad Pro Light SemiCondensed" charset="0"/>
                <a:cs typeface="Arial" pitchFamily="34" charset="0"/>
              </a:rPr>
            </a:br>
            <a:r>
              <a:rPr lang="pt-BR" sz="1500" dirty="0" err="1">
                <a:solidFill>
                  <a:srgbClr val="221F20"/>
                </a:solidFill>
                <a:latin typeface="Myriad Pro Light SemiCondensed" charset="0"/>
                <a:cs typeface="Arial" pitchFamily="34" charset="0"/>
              </a:rPr>
              <a:t>memory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92" name="Rectangle 54"/>
          <p:cNvSpPr>
            <a:spLocks noChangeArrowheads="1"/>
          </p:cNvSpPr>
          <p:nvPr/>
        </p:nvSpPr>
        <p:spPr bwMode="auto">
          <a:xfrm>
            <a:off x="7717060" y="141288"/>
            <a:ext cx="670055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 eaLnBrk="1" hangingPunct="1">
              <a:lnSpc>
                <a:spcPct val="85000"/>
              </a:lnSpc>
            </a:pPr>
            <a:r>
              <a:rPr lang="pt-BR" sz="1500" dirty="0">
                <a:solidFill>
                  <a:srgbClr val="221F20"/>
                </a:solidFill>
                <a:latin typeface="Myriad Pro Light SemiCondensed" charset="0"/>
                <a:cs typeface="Arial" pitchFamily="34" charset="0"/>
              </a:rPr>
              <a:t>Processor</a:t>
            </a:r>
            <a:br>
              <a:rPr lang="pt-BR" sz="1500" dirty="0">
                <a:solidFill>
                  <a:srgbClr val="221F20"/>
                </a:solidFill>
                <a:latin typeface="Myriad Pro Light SemiCondensed" charset="0"/>
                <a:cs typeface="Arial" pitchFamily="34" charset="0"/>
              </a:rPr>
            </a:br>
            <a:r>
              <a:rPr lang="pt-BR" sz="1500" dirty="0" err="1">
                <a:solidFill>
                  <a:srgbClr val="221F20"/>
                </a:solidFill>
                <a:latin typeface="Myriad Pro Light SemiCondensed" charset="0"/>
                <a:cs typeface="Arial" pitchFamily="34" charset="0"/>
              </a:rPr>
              <a:t>registers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94" name="Freeform 56"/>
          <p:cNvSpPr>
            <a:spLocks/>
          </p:cNvSpPr>
          <p:nvPr/>
        </p:nvSpPr>
        <p:spPr bwMode="auto">
          <a:xfrm>
            <a:off x="4335463" y="2927351"/>
            <a:ext cx="338138" cy="646113"/>
          </a:xfrm>
          <a:custGeom>
            <a:avLst/>
            <a:gdLst>
              <a:gd name="T0" fmla="*/ 141 w 750"/>
              <a:gd name="T1" fmla="*/ 1429 h 1429"/>
              <a:gd name="T2" fmla="*/ 494 w 750"/>
              <a:gd name="T3" fmla="*/ 0 h 14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0" h="1429">
                <a:moveTo>
                  <a:pt x="141" y="1429"/>
                </a:moveTo>
                <a:cubicBezTo>
                  <a:pt x="750" y="1429"/>
                  <a:pt x="0" y="0"/>
                  <a:pt x="494" y="0"/>
                </a:cubicBezTo>
              </a:path>
            </a:pathLst>
          </a:custGeom>
          <a:noFill/>
          <a:ln w="10" cap="flat">
            <a:solidFill>
              <a:srgbClr val="221F2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195" name="Freeform 57"/>
          <p:cNvSpPr>
            <a:spLocks/>
          </p:cNvSpPr>
          <p:nvPr/>
        </p:nvSpPr>
        <p:spPr bwMode="auto">
          <a:xfrm>
            <a:off x="4335463" y="3573463"/>
            <a:ext cx="338138" cy="644525"/>
          </a:xfrm>
          <a:custGeom>
            <a:avLst/>
            <a:gdLst>
              <a:gd name="T0" fmla="*/ 141 w 750"/>
              <a:gd name="T1" fmla="*/ 0 h 1429"/>
              <a:gd name="T2" fmla="*/ 494 w 750"/>
              <a:gd name="T3" fmla="*/ 1429 h 14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0" h="1429">
                <a:moveTo>
                  <a:pt x="141" y="0"/>
                </a:moveTo>
                <a:cubicBezTo>
                  <a:pt x="750" y="0"/>
                  <a:pt x="0" y="1429"/>
                  <a:pt x="494" y="1429"/>
                </a:cubicBezTo>
              </a:path>
            </a:pathLst>
          </a:custGeom>
          <a:noFill/>
          <a:ln w="10" cap="flat">
            <a:solidFill>
              <a:srgbClr val="221F2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196" name="Rectangle 58"/>
          <p:cNvSpPr>
            <a:spLocks noChangeArrowheads="1"/>
          </p:cNvSpPr>
          <p:nvPr/>
        </p:nvSpPr>
        <p:spPr bwMode="auto">
          <a:xfrm>
            <a:off x="3781425" y="1384301"/>
            <a:ext cx="52578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Process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97" name="Rectangle 59"/>
          <p:cNvSpPr>
            <a:spLocks noChangeArrowheads="1"/>
          </p:cNvSpPr>
          <p:nvPr/>
        </p:nvSpPr>
        <p:spPr bwMode="auto">
          <a:xfrm>
            <a:off x="3965674" y="1606551"/>
            <a:ext cx="195566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list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198" name="Freeform 60"/>
          <p:cNvSpPr>
            <a:spLocks/>
          </p:cNvSpPr>
          <p:nvPr/>
        </p:nvSpPr>
        <p:spPr bwMode="auto">
          <a:xfrm>
            <a:off x="4335463" y="931863"/>
            <a:ext cx="338138" cy="714375"/>
          </a:xfrm>
          <a:custGeom>
            <a:avLst/>
            <a:gdLst>
              <a:gd name="T0" fmla="*/ 141 w 750"/>
              <a:gd name="T1" fmla="*/ 1585 h 1585"/>
              <a:gd name="T2" fmla="*/ 494 w 750"/>
              <a:gd name="T3" fmla="*/ 0 h 15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0" h="1585">
                <a:moveTo>
                  <a:pt x="141" y="1585"/>
                </a:moveTo>
                <a:cubicBezTo>
                  <a:pt x="750" y="1585"/>
                  <a:pt x="0" y="0"/>
                  <a:pt x="494" y="0"/>
                </a:cubicBezTo>
              </a:path>
            </a:pathLst>
          </a:custGeom>
          <a:noFill/>
          <a:ln w="10" cap="flat">
            <a:solidFill>
              <a:srgbClr val="221F2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199" name="Freeform 61"/>
          <p:cNvSpPr>
            <a:spLocks/>
          </p:cNvSpPr>
          <p:nvPr/>
        </p:nvSpPr>
        <p:spPr bwMode="auto">
          <a:xfrm>
            <a:off x="4335463" y="1646238"/>
            <a:ext cx="338138" cy="715963"/>
          </a:xfrm>
          <a:custGeom>
            <a:avLst/>
            <a:gdLst>
              <a:gd name="T0" fmla="*/ 141 w 750"/>
              <a:gd name="T1" fmla="*/ 0 h 1586"/>
              <a:gd name="T2" fmla="*/ 494 w 750"/>
              <a:gd name="T3" fmla="*/ 1586 h 158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0" h="1586">
                <a:moveTo>
                  <a:pt x="141" y="0"/>
                </a:moveTo>
                <a:cubicBezTo>
                  <a:pt x="750" y="0"/>
                  <a:pt x="0" y="1586"/>
                  <a:pt x="494" y="1586"/>
                </a:cubicBezTo>
              </a:path>
            </a:pathLst>
          </a:custGeom>
          <a:noFill/>
          <a:ln w="10" cap="flat">
            <a:solidFill>
              <a:srgbClr val="221F2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200" name="Line 62"/>
          <p:cNvSpPr>
            <a:spLocks noChangeShapeType="1"/>
          </p:cNvSpPr>
          <p:nvPr/>
        </p:nvSpPr>
        <p:spPr bwMode="auto">
          <a:xfrm>
            <a:off x="4765675" y="4809606"/>
            <a:ext cx="0" cy="1278000"/>
          </a:xfrm>
          <a:prstGeom prst="line">
            <a:avLst/>
          </a:prstGeom>
          <a:noFill/>
          <a:ln w="10" cap="flat">
            <a:solidFill>
              <a:srgbClr val="221F20"/>
            </a:solidFill>
            <a:prstDash val="solid"/>
            <a:round/>
            <a:headEnd type="stealth" w="med" len="lg"/>
            <a:tailEnd type="stealth" w="med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203" name="Freeform 65"/>
          <p:cNvSpPr>
            <a:spLocks/>
          </p:cNvSpPr>
          <p:nvPr/>
        </p:nvSpPr>
        <p:spPr bwMode="auto">
          <a:xfrm>
            <a:off x="5626100" y="1852613"/>
            <a:ext cx="479425" cy="1074738"/>
          </a:xfrm>
          <a:custGeom>
            <a:avLst/>
            <a:gdLst>
              <a:gd name="T0" fmla="*/ 0 w 1063"/>
              <a:gd name="T1" fmla="*/ 0 h 2381"/>
              <a:gd name="T2" fmla="*/ 1063 w 1063"/>
              <a:gd name="T3" fmla="*/ 0 h 2381"/>
              <a:gd name="T4" fmla="*/ 1063 w 1063"/>
              <a:gd name="T5" fmla="*/ 2381 h 2381"/>
              <a:gd name="T6" fmla="*/ 674 w 1063"/>
              <a:gd name="T7" fmla="*/ 2381 h 2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63" h="2381">
                <a:moveTo>
                  <a:pt x="0" y="0"/>
                </a:moveTo>
                <a:lnTo>
                  <a:pt x="1063" y="0"/>
                </a:lnTo>
                <a:lnTo>
                  <a:pt x="1063" y="2381"/>
                </a:lnTo>
                <a:lnTo>
                  <a:pt x="674" y="2381"/>
                </a:lnTo>
              </a:path>
            </a:pathLst>
          </a:custGeom>
          <a:noFill/>
          <a:ln w="10" cap="flat">
            <a:solidFill>
              <a:srgbClr val="221F20"/>
            </a:solidFill>
            <a:prstDash val="solid"/>
            <a:miter lim="800000"/>
            <a:headEnd/>
            <a:tailEnd type="stealth" w="med" len="lg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205" name="Freeform 67"/>
          <p:cNvSpPr>
            <a:spLocks/>
          </p:cNvSpPr>
          <p:nvPr/>
        </p:nvSpPr>
        <p:spPr bwMode="auto">
          <a:xfrm>
            <a:off x="5626100" y="1279526"/>
            <a:ext cx="619125" cy="3511550"/>
          </a:xfrm>
          <a:custGeom>
            <a:avLst/>
            <a:gdLst>
              <a:gd name="T0" fmla="*/ 0 w 1371"/>
              <a:gd name="T1" fmla="*/ 0 h 7779"/>
              <a:gd name="T2" fmla="*/ 1371 w 1371"/>
              <a:gd name="T3" fmla="*/ 0 h 7779"/>
              <a:gd name="T4" fmla="*/ 1371 w 1371"/>
              <a:gd name="T5" fmla="*/ 7779 h 7779"/>
              <a:gd name="T6" fmla="*/ 674 w 1371"/>
              <a:gd name="T7" fmla="*/ 7779 h 77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71" h="7779">
                <a:moveTo>
                  <a:pt x="0" y="0"/>
                </a:moveTo>
                <a:lnTo>
                  <a:pt x="1371" y="0"/>
                </a:lnTo>
                <a:lnTo>
                  <a:pt x="1371" y="7779"/>
                </a:lnTo>
                <a:lnTo>
                  <a:pt x="674" y="7779"/>
                </a:lnTo>
              </a:path>
            </a:pathLst>
          </a:custGeom>
          <a:noFill/>
          <a:ln w="10" cap="flat">
            <a:solidFill>
              <a:srgbClr val="221F20"/>
            </a:solidFill>
            <a:prstDash val="solid"/>
            <a:miter lim="800000"/>
            <a:headEnd/>
            <a:tailEnd type="stealth" w="med" len="lg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207" name="Freeform 69"/>
          <p:cNvSpPr>
            <a:spLocks/>
          </p:cNvSpPr>
          <p:nvPr/>
        </p:nvSpPr>
        <p:spPr bwMode="auto">
          <a:xfrm>
            <a:off x="5929313" y="1138238"/>
            <a:ext cx="2957513" cy="4767263"/>
          </a:xfrm>
          <a:custGeom>
            <a:avLst/>
            <a:gdLst>
              <a:gd name="T0" fmla="*/ 5357 w 6550"/>
              <a:gd name="T1" fmla="*/ 0 h 10560"/>
              <a:gd name="T2" fmla="*/ 6550 w 6550"/>
              <a:gd name="T3" fmla="*/ 0 h 10560"/>
              <a:gd name="T4" fmla="*/ 6550 w 6550"/>
              <a:gd name="T5" fmla="*/ 10560 h 10560"/>
              <a:gd name="T6" fmla="*/ 0 w 6550"/>
              <a:gd name="T7" fmla="*/ 10560 h 10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550" h="10560">
                <a:moveTo>
                  <a:pt x="5357" y="0"/>
                </a:moveTo>
                <a:lnTo>
                  <a:pt x="6550" y="0"/>
                </a:lnTo>
                <a:lnTo>
                  <a:pt x="6550" y="10560"/>
                </a:lnTo>
                <a:lnTo>
                  <a:pt x="0" y="10560"/>
                </a:lnTo>
              </a:path>
            </a:pathLst>
          </a:custGeom>
          <a:noFill/>
          <a:ln w="10" cap="flat">
            <a:solidFill>
              <a:srgbClr val="221F20"/>
            </a:solidFill>
            <a:prstDash val="solid"/>
            <a:miter lim="800000"/>
            <a:headEnd/>
            <a:tailEnd type="stealth" w="med" len="lg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209" name="Rectangle 71"/>
          <p:cNvSpPr>
            <a:spLocks noChangeArrowheads="1"/>
          </p:cNvSpPr>
          <p:nvPr/>
        </p:nvSpPr>
        <p:spPr bwMode="auto">
          <a:xfrm>
            <a:off x="5097332" y="5637213"/>
            <a:ext cx="604333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Program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210" name="Rectangle 72"/>
          <p:cNvSpPr>
            <a:spLocks noChangeArrowheads="1"/>
          </p:cNvSpPr>
          <p:nvPr/>
        </p:nvSpPr>
        <p:spPr bwMode="auto">
          <a:xfrm>
            <a:off x="5187485" y="5843588"/>
            <a:ext cx="447238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5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(</a:t>
            </a:r>
            <a:r>
              <a:rPr kumimoji="0" lang="pt-BR" sz="15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code</a:t>
            </a:r>
            <a:r>
              <a:rPr kumimoji="0" lang="pt-BR" sz="15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Myriad Pro Light SemiCondensed" charset="0"/>
                <a:cs typeface="Arial" pitchFamily="34" charset="0"/>
              </a:rPr>
              <a:t>)</a:t>
            </a:r>
            <a:endParaRPr kumimoji="0" lang="pt-B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19211" name="Oval 73"/>
          <p:cNvSpPr>
            <a:spLocks noChangeArrowheads="1"/>
          </p:cNvSpPr>
          <p:nvPr/>
        </p:nvSpPr>
        <p:spPr bwMode="auto">
          <a:xfrm>
            <a:off x="8071643" y="2530476"/>
            <a:ext cx="52388" cy="52388"/>
          </a:xfrm>
          <a:prstGeom prst="ellipse">
            <a:avLst/>
          </a:prstGeom>
          <a:solidFill>
            <a:srgbClr val="221F2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212" name="Oval 74"/>
          <p:cNvSpPr>
            <a:spLocks noChangeArrowheads="1"/>
          </p:cNvSpPr>
          <p:nvPr/>
        </p:nvSpPr>
        <p:spPr bwMode="auto">
          <a:xfrm>
            <a:off x="8071643" y="2370138"/>
            <a:ext cx="52388" cy="52388"/>
          </a:xfrm>
          <a:prstGeom prst="ellipse">
            <a:avLst/>
          </a:prstGeom>
          <a:solidFill>
            <a:srgbClr val="221F2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19213" name="Oval 75"/>
          <p:cNvSpPr>
            <a:spLocks noChangeArrowheads="1"/>
          </p:cNvSpPr>
          <p:nvPr/>
        </p:nvSpPr>
        <p:spPr bwMode="auto">
          <a:xfrm>
            <a:off x="8071643" y="2209801"/>
            <a:ext cx="52388" cy="52388"/>
          </a:xfrm>
          <a:prstGeom prst="ellipse">
            <a:avLst/>
          </a:prstGeom>
          <a:solidFill>
            <a:srgbClr val="221F2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112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Operating system operation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32636" y="1643709"/>
            <a:ext cx="8280000" cy="180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>
                <a:solidFill>
                  <a:schemeClr val="tx1"/>
                </a:solidFill>
              </a:rPr>
              <a:t>User process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2854" y="3428773"/>
            <a:ext cx="8280000" cy="18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4" name="Rectangle 3"/>
          <p:cNvSpPr/>
          <p:nvPr/>
        </p:nvSpPr>
        <p:spPr>
          <a:xfrm>
            <a:off x="598231" y="2607130"/>
            <a:ext cx="2127505" cy="461665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Myriad Pro Light Condensed" charset="0"/>
                <a:ea typeface="Myriad Pro Light Condensed" charset="0"/>
                <a:cs typeface="Myriad Pro Light Condensed" charset="0"/>
              </a:rPr>
              <a:t>user process executing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067000" y="2607130"/>
            <a:ext cx="1590500" cy="461665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Myriad Pro Light Condensed" charset="0"/>
                <a:ea typeface="Myriad Pro Light Condensed" charset="0"/>
                <a:cs typeface="Myriad Pro Light Condensed" charset="0"/>
              </a:rPr>
              <a:t>does system call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83666" y="2607130"/>
            <a:ext cx="1906292" cy="461665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Myriad Pro Light Condensed" charset="0"/>
                <a:ea typeface="Myriad Pro Light Condensed" charset="0"/>
                <a:cs typeface="Myriad Pro Light Condensed" charset="0"/>
              </a:rPr>
              <a:t>continues execution</a:t>
            </a:r>
          </a:p>
        </p:txBody>
      </p:sp>
      <p:cxnSp>
        <p:nvCxnSpPr>
          <p:cNvPr id="13" name="Straight Arrow Connector 12"/>
          <p:cNvCxnSpPr>
            <a:stCxn id="4" idx="3"/>
            <a:endCxn id="11" idx="1"/>
          </p:cNvCxnSpPr>
          <p:nvPr/>
        </p:nvCxnSpPr>
        <p:spPr>
          <a:xfrm>
            <a:off x="2725736" y="2837963"/>
            <a:ext cx="341264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4998764" y="3844631"/>
            <a:ext cx="1343638" cy="461665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Myriad Pro Light Condensed" charset="0"/>
                <a:ea typeface="Myriad Pro Light Condensed" charset="0"/>
                <a:cs typeface="Myriad Pro Light Condensed" charset="0"/>
              </a:rPr>
              <a:t>treats the call</a:t>
            </a:r>
          </a:p>
        </p:txBody>
      </p:sp>
      <p:cxnSp>
        <p:nvCxnSpPr>
          <p:cNvPr id="16" name="Straight Arrow Connector 15"/>
          <p:cNvCxnSpPr>
            <a:stCxn id="11" idx="3"/>
            <a:endCxn id="15" idx="1"/>
          </p:cNvCxnSpPr>
          <p:nvPr/>
        </p:nvCxnSpPr>
        <p:spPr>
          <a:xfrm>
            <a:off x="4657500" y="2837963"/>
            <a:ext cx="341264" cy="123750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5" idx="3"/>
            <a:endCxn id="12" idx="1"/>
          </p:cNvCxnSpPr>
          <p:nvPr/>
        </p:nvCxnSpPr>
        <p:spPr>
          <a:xfrm flipV="1">
            <a:off x="6342402" y="2837963"/>
            <a:ext cx="341264" cy="123750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337832" y="1752260"/>
            <a:ext cx="2374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yriad Pro Light SemiCondensed" charset="0"/>
              </a:rPr>
              <a:t>User mode (mode bit = 1)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60086" y="4847268"/>
            <a:ext cx="2529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yriad Pro Light SemiCondensed" charset="0"/>
              </a:rPr>
              <a:t>Kernel mode (mode bit = 0)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696092" y="3428772"/>
            <a:ext cx="11320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Myriad Pro Light Condensed" charset="0"/>
                <a:ea typeface="Myriad Pro Light Condensed" charset="0"/>
                <a:cs typeface="Myriad Pro Light Condensed" charset="0"/>
              </a:rPr>
              <a:t>trap</a:t>
            </a:r>
            <a:br>
              <a:rPr lang="en-US" dirty="0">
                <a:latin typeface="Myriad Pro Light Condensed" charset="0"/>
                <a:ea typeface="Myriad Pro Light Condensed" charset="0"/>
                <a:cs typeface="Myriad Pro Light Condensed" charset="0"/>
              </a:rPr>
            </a:br>
            <a:r>
              <a:rPr lang="en-US" dirty="0">
                <a:latin typeface="Myriad Pro Light Condensed" charset="0"/>
                <a:ea typeface="Myriad Pro Light Condensed" charset="0"/>
                <a:cs typeface="Myriad Pro Light Condensed" charset="0"/>
              </a:rPr>
              <a:t>mode bit ← 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513034" y="3428772"/>
            <a:ext cx="113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yriad Pro Light Condensed" charset="0"/>
                <a:ea typeface="Myriad Pro Light Condensed" charset="0"/>
                <a:cs typeface="Myriad Pro Light Condensed" charset="0"/>
              </a:rPr>
              <a:t>mode bit ← 1</a:t>
            </a:r>
            <a:br>
              <a:rPr lang="en-US" dirty="0">
                <a:latin typeface="Myriad Pro Light Condensed" charset="0"/>
                <a:ea typeface="Myriad Pro Light Condensed" charset="0"/>
                <a:cs typeface="Myriad Pro Light Condensed" charset="0"/>
              </a:rPr>
            </a:br>
            <a:r>
              <a:rPr lang="en-US" dirty="0">
                <a:latin typeface="Myriad Pro Light Condensed" charset="0"/>
                <a:ea typeface="Myriad Pro Light Condensed" charset="0"/>
                <a:cs typeface="Myriad Pro Light Condensed" charset="0"/>
              </a:rPr>
              <a:t>return</a:t>
            </a:r>
          </a:p>
        </p:txBody>
      </p:sp>
    </p:spTree>
    <p:extLst>
      <p:ext uri="{BB962C8B-B14F-4D97-AF65-F5344CB8AC3E}">
        <p14:creationId xmlns:p14="http://schemas.microsoft.com/office/powerpoint/2010/main" val="19102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12" grpId="0" animBg="1"/>
      <p:bldP spid="15" grpId="0" animBg="1"/>
      <p:bldP spid="35" grpId="0"/>
      <p:bldP spid="37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Memory</a:t>
            </a:r>
          </a:p>
        </p:txBody>
      </p:sp>
      <p:sp>
        <p:nvSpPr>
          <p:cNvPr id="524291" name="Rectangle 3"/>
          <p:cNvSpPr>
            <a:spLocks noGrp="1" noChangeArrowheads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Memory is addressed from a logical point of view.</a:t>
            </a:r>
          </a:p>
          <a:p>
            <a:r>
              <a:rPr lang="en-US" dirty="0"/>
              <a:t>Each process gets a continuous address range which may be larger than that of the actual processor.</a:t>
            </a:r>
          </a:p>
          <a:p>
            <a:r>
              <a:rPr lang="en-US" dirty="0"/>
              <a:t>Virtual memory addresses are not linked to actual memory addresses.</a:t>
            </a:r>
          </a:p>
          <a:p>
            <a:r>
              <a:rPr lang="en-US" dirty="0"/>
              <a:t>How can this be achieved?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How to isolate one process from another?</a:t>
            </a:r>
          </a:p>
        </p:txBody>
      </p:sp>
    </p:spTree>
    <p:extLst>
      <p:ext uri="{BB962C8B-B14F-4D97-AF65-F5344CB8AC3E}">
        <p14:creationId xmlns:p14="http://schemas.microsoft.com/office/powerpoint/2010/main" val="1543260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4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4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4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4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4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4290" grpId="0"/>
      <p:bldP spid="524291" grpId="0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Memory Addressing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0"/>
          <p:cNvSpPr>
            <a:spLocks noChangeArrowheads="1"/>
          </p:cNvSpPr>
          <p:nvPr/>
        </p:nvSpPr>
        <p:spPr bwMode="auto">
          <a:xfrm>
            <a:off x="2752700" y="2063830"/>
            <a:ext cx="809324" cy="498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 eaLnBrk="1" hangingPunct="1">
              <a:lnSpc>
                <a:spcPct val="80000"/>
              </a:lnSpc>
            </a:pPr>
            <a:r>
              <a:rPr kumimoji="0" lang="pt-BR" sz="20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  <a:t>Virtual</a:t>
            </a:r>
            <a:br>
              <a:rPr kumimoji="0" lang="pt-BR" sz="20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</a:br>
            <a:r>
              <a:rPr lang="pt-BR" sz="2000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address</a:t>
            </a:r>
            <a:endParaRPr kumimoji="0" lang="pt-BR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cs typeface="Arial" pitchFamily="34" charset="0"/>
            </a:endParaRPr>
          </a:p>
        </p:txBody>
      </p:sp>
      <p:sp>
        <p:nvSpPr>
          <p:cNvPr id="23" name="Rectangle 14"/>
          <p:cNvSpPr>
            <a:spLocks noChangeArrowheads="1"/>
          </p:cNvSpPr>
          <p:nvPr/>
        </p:nvSpPr>
        <p:spPr bwMode="auto">
          <a:xfrm>
            <a:off x="5864726" y="2063830"/>
            <a:ext cx="809324" cy="498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20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  <a:t>Real</a:t>
            </a:r>
            <a:br>
              <a:rPr kumimoji="0" lang="pt-BR" sz="20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</a:br>
            <a:r>
              <a:rPr lang="pt-BR" sz="2000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a</a:t>
            </a:r>
            <a:r>
              <a:rPr kumimoji="0" lang="pt-BR" sz="2000" i="0" u="none" strike="noStrike" cap="none" normalizeH="0" baseline="0" dirty="0" err="1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  <a:t>ddress</a:t>
            </a:r>
            <a:endParaRPr kumimoji="0" lang="pt-BR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cs typeface="Arial" pitchFamily="34" charset="0"/>
            </a:endParaRPr>
          </a:p>
        </p:txBody>
      </p:sp>
      <p:sp>
        <p:nvSpPr>
          <p:cNvPr id="24" name="Rectangle 15"/>
          <p:cNvSpPr>
            <a:spLocks noChangeArrowheads="1"/>
          </p:cNvSpPr>
          <p:nvPr/>
        </p:nvSpPr>
        <p:spPr bwMode="auto">
          <a:xfrm>
            <a:off x="5277665" y="4116299"/>
            <a:ext cx="809324" cy="498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 eaLnBrk="1" hangingPunct="1">
              <a:lnSpc>
                <a:spcPct val="80000"/>
              </a:lnSpc>
            </a:pPr>
            <a:r>
              <a:rPr kumimoji="0" lang="pt-BR" sz="20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  <a:t>Disk</a:t>
            </a:r>
            <a:br>
              <a:rPr kumimoji="0" lang="pt-BR" sz="2000" i="0" u="none" strike="noStrike" cap="none" normalizeH="0" baseline="0" dirty="0">
                <a:ln>
                  <a:noFill/>
                </a:ln>
                <a:solidFill>
                  <a:srgbClr val="221F20"/>
                </a:solidFill>
                <a:effectLst/>
                <a:latin typeface="+mn-lt"/>
                <a:cs typeface="Arial" pitchFamily="34" charset="0"/>
              </a:rPr>
            </a:br>
            <a:r>
              <a:rPr lang="pt-BR" sz="2000" dirty="0" err="1">
                <a:solidFill>
                  <a:srgbClr val="221F20"/>
                </a:solidFill>
                <a:latin typeface="+mn-lt"/>
                <a:cs typeface="Arial" pitchFamily="34" charset="0"/>
              </a:rPr>
              <a:t>address</a:t>
            </a:r>
            <a:endParaRPr kumimoji="0" lang="pt-BR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cs typeface="Arial" pitchFamily="34" charset="0"/>
            </a:endParaRPr>
          </a:p>
        </p:txBody>
      </p:sp>
      <p:sp>
        <p:nvSpPr>
          <p:cNvPr id="2" name="Cube 1"/>
          <p:cNvSpPr/>
          <p:nvPr/>
        </p:nvSpPr>
        <p:spPr bwMode="auto">
          <a:xfrm>
            <a:off x="701484" y="2282562"/>
            <a:ext cx="1890252" cy="1161428"/>
          </a:xfrm>
          <a:prstGeom prst="cube">
            <a:avLst>
              <a:gd name="adj" fmla="val 23281"/>
            </a:avLst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Processor</a:t>
            </a:r>
          </a:p>
        </p:txBody>
      </p:sp>
      <p:sp>
        <p:nvSpPr>
          <p:cNvPr id="528395" name="Freeform 33"/>
          <p:cNvSpPr>
            <a:spLocks/>
          </p:cNvSpPr>
          <p:nvPr/>
        </p:nvSpPr>
        <p:spPr bwMode="auto">
          <a:xfrm>
            <a:off x="2501724" y="2674214"/>
            <a:ext cx="1311275" cy="0"/>
          </a:xfrm>
          <a:custGeom>
            <a:avLst/>
            <a:gdLst>
              <a:gd name="T0" fmla="*/ 0 w 3611"/>
              <a:gd name="T1" fmla="*/ 3611 w 3611"/>
              <a:gd name="T2" fmla="*/ 0 w 361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3611">
                <a:moveTo>
                  <a:pt x="0" y="0"/>
                </a:moveTo>
                <a:lnTo>
                  <a:pt x="3611" y="0"/>
                </a:lnTo>
                <a:lnTo>
                  <a:pt x="0" y="0"/>
                </a:lnTo>
                <a:close/>
              </a:path>
            </a:pathLst>
          </a:custGeom>
          <a:solidFill>
            <a:srgbClr val="D0D2D4"/>
          </a:solidFill>
          <a:ln w="57150" cap="rnd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0" name="Cube 9"/>
          <p:cNvSpPr/>
          <p:nvPr/>
        </p:nvSpPr>
        <p:spPr bwMode="auto">
          <a:xfrm>
            <a:off x="3761892" y="2266218"/>
            <a:ext cx="1890252" cy="1161428"/>
          </a:xfrm>
          <a:prstGeom prst="cube">
            <a:avLst>
              <a:gd name="adj" fmla="val 23281"/>
            </a:avLst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Memory Management Unit</a:t>
            </a:r>
          </a:p>
        </p:txBody>
      </p:sp>
      <p:sp>
        <p:nvSpPr>
          <p:cNvPr id="528396" name="Freeform 34"/>
          <p:cNvSpPr>
            <a:spLocks/>
          </p:cNvSpPr>
          <p:nvPr/>
        </p:nvSpPr>
        <p:spPr bwMode="auto">
          <a:xfrm>
            <a:off x="5513387" y="2674214"/>
            <a:ext cx="1512000" cy="0"/>
          </a:xfrm>
          <a:custGeom>
            <a:avLst/>
            <a:gdLst>
              <a:gd name="T0" fmla="*/ 0 w 3611"/>
              <a:gd name="T1" fmla="*/ 3611 w 3611"/>
              <a:gd name="T2" fmla="*/ 0 w 361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3611">
                <a:moveTo>
                  <a:pt x="0" y="0"/>
                </a:moveTo>
                <a:lnTo>
                  <a:pt x="3611" y="0"/>
                </a:lnTo>
                <a:lnTo>
                  <a:pt x="0" y="0"/>
                </a:lnTo>
                <a:close/>
              </a:path>
            </a:pathLst>
          </a:custGeom>
          <a:solidFill>
            <a:srgbClr val="D0D2D4"/>
          </a:solidFill>
          <a:ln w="57150" cap="rnd" cmpd="sng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528397" name="Freeform 35"/>
          <p:cNvSpPr>
            <a:spLocks/>
          </p:cNvSpPr>
          <p:nvPr/>
        </p:nvSpPr>
        <p:spPr bwMode="auto">
          <a:xfrm>
            <a:off x="5507038" y="2859951"/>
            <a:ext cx="1491236" cy="3005138"/>
          </a:xfrm>
          <a:custGeom>
            <a:avLst/>
            <a:gdLst>
              <a:gd name="T0" fmla="*/ 0 w 3382"/>
              <a:gd name="T1" fmla="*/ 0 h 8279"/>
              <a:gd name="T2" fmla="*/ 1421 w 3382"/>
              <a:gd name="T3" fmla="*/ 0 h 8279"/>
              <a:gd name="T4" fmla="*/ 1421 w 3382"/>
              <a:gd name="T5" fmla="*/ 8279 h 8279"/>
              <a:gd name="T6" fmla="*/ 3382 w 3382"/>
              <a:gd name="T7" fmla="*/ 8279 h 8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82" h="8279">
                <a:moveTo>
                  <a:pt x="0" y="0"/>
                </a:moveTo>
                <a:lnTo>
                  <a:pt x="1421" y="0"/>
                </a:lnTo>
                <a:lnTo>
                  <a:pt x="1421" y="8279"/>
                </a:lnTo>
                <a:lnTo>
                  <a:pt x="3382" y="8279"/>
                </a:lnTo>
              </a:path>
            </a:pathLst>
          </a:custGeom>
          <a:noFill/>
          <a:ln w="57150" cap="rnd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3" name="Can 2"/>
          <p:cNvSpPr/>
          <p:nvPr/>
        </p:nvSpPr>
        <p:spPr bwMode="auto">
          <a:xfrm>
            <a:off x="7013336" y="5204644"/>
            <a:ext cx="1339168" cy="1284764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Secondary memory</a:t>
            </a:r>
          </a:p>
        </p:txBody>
      </p:sp>
      <p:sp>
        <p:nvSpPr>
          <p:cNvPr id="528398" name="Freeform 36"/>
          <p:cNvSpPr>
            <a:spLocks/>
          </p:cNvSpPr>
          <p:nvPr/>
        </p:nvSpPr>
        <p:spPr bwMode="auto">
          <a:xfrm>
            <a:off x="7678140" y="4182339"/>
            <a:ext cx="0" cy="1160463"/>
          </a:xfrm>
          <a:custGeom>
            <a:avLst/>
            <a:gdLst>
              <a:gd name="T0" fmla="*/ 0 h 3201"/>
              <a:gd name="T1" fmla="*/ 3201 h 3201"/>
              <a:gd name="T2" fmla="*/ 0 h 320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3201">
                <a:moveTo>
                  <a:pt x="0" y="0"/>
                </a:moveTo>
                <a:lnTo>
                  <a:pt x="0" y="3201"/>
                </a:lnTo>
                <a:lnTo>
                  <a:pt x="0" y="0"/>
                </a:lnTo>
                <a:close/>
              </a:path>
            </a:pathLst>
          </a:custGeom>
          <a:solidFill>
            <a:srgbClr val="221F20"/>
          </a:solidFill>
          <a:ln w="57150" cap="rnd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Myriad Pro Light SemiCondensed" charset="0"/>
            </a:endParaRPr>
          </a:p>
        </p:txBody>
      </p:sp>
      <p:sp>
        <p:nvSpPr>
          <p:cNvPr id="11" name="Cube 10"/>
          <p:cNvSpPr/>
          <p:nvPr/>
        </p:nvSpPr>
        <p:spPr bwMode="auto">
          <a:xfrm>
            <a:off x="6998274" y="2249874"/>
            <a:ext cx="1339168" cy="2188056"/>
          </a:xfrm>
          <a:prstGeom prst="cube">
            <a:avLst>
              <a:gd name="adj" fmla="val 7059"/>
            </a:avLst>
          </a:prstGeom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Main memory</a:t>
            </a:r>
          </a:p>
        </p:txBody>
      </p:sp>
    </p:spTree>
    <p:extLst>
      <p:ext uri="{BB962C8B-B14F-4D97-AF65-F5344CB8AC3E}">
        <p14:creationId xmlns:p14="http://schemas.microsoft.com/office/powerpoint/2010/main" val="140290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E.g. Paging</a:t>
            </a:r>
          </a:p>
        </p:txBody>
      </p:sp>
      <p:sp>
        <p:nvSpPr>
          <p:cNvPr id="526339" name="Rectangle 3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pc="-20" dirty="0"/>
              <a:t>Virtual memory is divided into a number of fixed-size blocks called pages.</a:t>
            </a:r>
          </a:p>
          <a:p>
            <a:r>
              <a:rPr lang="en-US" dirty="0"/>
              <a:t>Virtual address is given by a page number and an offset within the page.</a:t>
            </a:r>
          </a:p>
          <a:p>
            <a:r>
              <a:rPr lang="en-US" spc="-20" dirty="0"/>
              <a:t>Actual memory is divided into a number of fixed-size blocks called frames.</a:t>
            </a:r>
          </a:p>
          <a:p>
            <a:r>
              <a:rPr lang="en-US" dirty="0"/>
              <a:t>A page can be placed in any available frame.</a:t>
            </a:r>
          </a:p>
          <a:p>
            <a:r>
              <a:rPr lang="en-US" dirty="0"/>
              <a:t>For each process, a page table gives the number of the frame where each page has been loaded.</a:t>
            </a:r>
          </a:p>
          <a:p>
            <a:r>
              <a:rPr lang="en-US" dirty="0"/>
              <a:t>Real address or physical address refers to main memory and is given by that frame number and the same offset of the logical address in the corresponding page.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How to implement virtual memory?</a:t>
            </a:r>
          </a:p>
        </p:txBody>
      </p:sp>
    </p:spTree>
    <p:extLst>
      <p:ext uri="{BB962C8B-B14F-4D97-AF65-F5344CB8AC3E}">
        <p14:creationId xmlns:p14="http://schemas.microsoft.com/office/powerpoint/2010/main" val="1438573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6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6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6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6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6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26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6339" grpId="0" build="p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Memory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pt-BR" dirty="0" err="1"/>
              <a:t>Main</a:t>
            </a:r>
            <a:r>
              <a:rPr lang="pt-BR" dirty="0"/>
              <a:t> memory</a:t>
            </a:r>
          </a:p>
          <a:p>
            <a:pPr lvl="1"/>
            <a:r>
              <a:rPr lang="pt-BR" dirty="0" err="1">
                <a:latin typeface="+mn-lt"/>
              </a:rPr>
              <a:t>Divided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into</a:t>
            </a:r>
            <a:r>
              <a:rPr lang="pt-BR" dirty="0">
                <a:latin typeface="+mn-lt"/>
              </a:rPr>
              <a:t> a </a:t>
            </a:r>
            <a:r>
              <a:rPr lang="pt-BR" dirty="0" err="1">
                <a:latin typeface="+mn-lt"/>
              </a:rPr>
              <a:t>number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of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fixed-length</a:t>
            </a:r>
            <a:r>
              <a:rPr lang="pt-BR" dirty="0">
                <a:latin typeface="+mn-lt"/>
              </a:rPr>
              <a:t> frames, </a:t>
            </a:r>
            <a:r>
              <a:rPr lang="pt-BR" dirty="0" err="1">
                <a:latin typeface="+mn-lt"/>
              </a:rPr>
              <a:t>the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same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size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of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pages</a:t>
            </a:r>
            <a:r>
              <a:rPr lang="pt-BR" dirty="0">
                <a:latin typeface="+mn-lt"/>
              </a:rPr>
              <a:t>.</a:t>
            </a:r>
          </a:p>
          <a:p>
            <a:pPr lvl="1"/>
            <a:r>
              <a:rPr lang="pt-BR" dirty="0">
                <a:latin typeface="+mn-lt"/>
              </a:rPr>
              <a:t>For a </a:t>
            </a:r>
            <a:r>
              <a:rPr lang="pt-BR" dirty="0" err="1">
                <a:latin typeface="+mn-lt"/>
              </a:rPr>
              <a:t>program</a:t>
            </a:r>
            <a:r>
              <a:rPr lang="pt-BR" dirty="0">
                <a:latin typeface="+mn-lt"/>
              </a:rPr>
              <a:t> to execute </a:t>
            </a:r>
            <a:r>
              <a:rPr lang="pt-BR" dirty="0" err="1">
                <a:latin typeface="+mn-lt"/>
              </a:rPr>
              <a:t>at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least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one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of</a:t>
            </a:r>
            <a:r>
              <a:rPr lang="pt-BR" dirty="0">
                <a:latin typeface="+mn-lt"/>
              </a:rPr>
              <a:t> its </a:t>
            </a:r>
            <a:r>
              <a:rPr lang="pt-BR" dirty="0" err="1">
                <a:latin typeface="+mn-lt"/>
              </a:rPr>
              <a:t>pages</a:t>
            </a:r>
            <a:r>
              <a:rPr lang="pt-BR" dirty="0">
                <a:latin typeface="+mn-lt"/>
              </a:rPr>
              <a:t> must </a:t>
            </a:r>
            <a:r>
              <a:rPr lang="pt-BR" dirty="0" err="1">
                <a:latin typeface="+mn-lt"/>
              </a:rPr>
              <a:t>be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loaded</a:t>
            </a:r>
            <a:r>
              <a:rPr lang="pt-BR" dirty="0">
                <a:latin typeface="+mn-lt"/>
              </a:rPr>
              <a:t> in a frame in </a:t>
            </a:r>
            <a:r>
              <a:rPr lang="pt-BR" dirty="0" err="1">
                <a:latin typeface="+mn-lt"/>
              </a:rPr>
              <a:t>main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memory</a:t>
            </a:r>
            <a:r>
              <a:rPr lang="pt-BR" dirty="0">
                <a:latin typeface="+mn-lt"/>
              </a:rPr>
              <a:t>.</a:t>
            </a:r>
          </a:p>
          <a:p>
            <a:r>
              <a:rPr lang="pt-BR" dirty="0"/>
              <a:t>Disk</a:t>
            </a:r>
          </a:p>
          <a:p>
            <a:pPr lvl="1"/>
            <a:r>
              <a:rPr lang="pt-BR" dirty="0" err="1">
                <a:latin typeface="+mn-lt"/>
              </a:rPr>
              <a:t>Secondary</a:t>
            </a:r>
            <a:r>
              <a:rPr lang="pt-BR" dirty="0">
                <a:latin typeface="+mn-lt"/>
              </a:rPr>
              <a:t> memory </a:t>
            </a:r>
            <a:r>
              <a:rPr lang="pt-BR" dirty="0" err="1">
                <a:latin typeface="+mn-lt"/>
              </a:rPr>
              <a:t>can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hold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many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fixed-length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pages</a:t>
            </a:r>
            <a:r>
              <a:rPr lang="pt-BR" dirty="0">
                <a:latin typeface="+mn-lt"/>
              </a:rPr>
              <a:t>.</a:t>
            </a:r>
          </a:p>
          <a:p>
            <a:pPr lvl="1"/>
            <a:r>
              <a:rPr lang="pt-BR" dirty="0">
                <a:latin typeface="+mn-lt"/>
              </a:rPr>
              <a:t>A </a:t>
            </a:r>
            <a:r>
              <a:rPr lang="pt-BR" dirty="0" err="1">
                <a:latin typeface="+mn-lt"/>
              </a:rPr>
              <a:t>user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program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consists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of</a:t>
            </a:r>
            <a:r>
              <a:rPr lang="pt-BR" dirty="0">
                <a:latin typeface="+mn-lt"/>
              </a:rPr>
              <a:t> some </a:t>
            </a:r>
            <a:r>
              <a:rPr lang="pt-BR" dirty="0" err="1">
                <a:latin typeface="+mn-lt"/>
              </a:rPr>
              <a:t>number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of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pages</a:t>
            </a:r>
            <a:r>
              <a:rPr lang="pt-BR" dirty="0">
                <a:latin typeface="+mn-lt"/>
              </a:rPr>
              <a:t>.</a:t>
            </a:r>
          </a:p>
          <a:p>
            <a:pPr lvl="1"/>
            <a:r>
              <a:rPr lang="pt-BR" dirty="0" err="1">
                <a:latin typeface="+mn-lt"/>
              </a:rPr>
              <a:t>Pages</a:t>
            </a:r>
            <a:r>
              <a:rPr lang="pt-BR" dirty="0">
                <a:latin typeface="+mn-lt"/>
              </a:rPr>
              <a:t> for </a:t>
            </a:r>
            <a:r>
              <a:rPr lang="pt-BR" dirty="0" err="1">
                <a:latin typeface="+mn-lt"/>
              </a:rPr>
              <a:t>all</a:t>
            </a:r>
            <a:r>
              <a:rPr lang="pt-BR" dirty="0">
                <a:latin typeface="+mn-lt"/>
              </a:rPr>
              <a:t> </a:t>
            </a:r>
            <a:r>
              <a:rPr lang="pt-BR" dirty="0" err="1">
                <a:latin typeface="+mn-lt"/>
              </a:rPr>
              <a:t>programs</a:t>
            </a:r>
            <a:r>
              <a:rPr lang="pt-BR" dirty="0">
                <a:latin typeface="+mn-lt"/>
              </a:rPr>
              <a:t> (</a:t>
            </a:r>
            <a:r>
              <a:rPr lang="pt-BR" dirty="0" err="1">
                <a:latin typeface="+mn-lt"/>
              </a:rPr>
              <a:t>including</a:t>
            </a:r>
            <a:r>
              <a:rPr lang="pt-BR" dirty="0">
                <a:latin typeface="+mn-lt"/>
              </a:rPr>
              <a:t> OS) are </a:t>
            </a:r>
            <a:r>
              <a:rPr lang="pt-BR" dirty="0" err="1">
                <a:latin typeface="+mn-lt"/>
              </a:rPr>
              <a:t>on</a:t>
            </a:r>
            <a:r>
              <a:rPr lang="pt-BR" dirty="0">
                <a:latin typeface="+mn-lt"/>
              </a:rPr>
              <a:t> disk.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4121940" y="439738"/>
            <a:ext cx="1831975" cy="6215836"/>
            <a:chOff x="4121940" y="439738"/>
            <a:chExt cx="1831975" cy="6215836"/>
          </a:xfrm>
        </p:grpSpPr>
        <p:sp>
          <p:nvSpPr>
            <p:cNvPr id="101" name="Rectangle 9"/>
            <p:cNvSpPr>
              <a:spLocks noChangeArrowheads="1"/>
            </p:cNvSpPr>
            <p:nvPr/>
          </p:nvSpPr>
          <p:spPr bwMode="auto">
            <a:xfrm>
              <a:off x="4121940" y="439738"/>
              <a:ext cx="1831975" cy="5835650"/>
            </a:xfrm>
            <a:prstGeom prst="rect">
              <a:avLst/>
            </a:prstGeom>
            <a:noFill/>
            <a:ln w="16" cap="flat">
              <a:solidFill>
                <a:srgbClr val="221F2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02" name="Rectangle 10"/>
            <p:cNvSpPr>
              <a:spLocks noChangeArrowheads="1"/>
            </p:cNvSpPr>
            <p:nvPr/>
          </p:nvSpPr>
          <p:spPr bwMode="auto">
            <a:xfrm>
              <a:off x="4121940" y="439738"/>
              <a:ext cx="458787" cy="34448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A.1</a:t>
              </a:r>
            </a:p>
          </p:txBody>
        </p:sp>
        <p:sp>
          <p:nvSpPr>
            <p:cNvPr id="103" name="Rectangle 11"/>
            <p:cNvSpPr>
              <a:spLocks noChangeArrowheads="1"/>
            </p:cNvSpPr>
            <p:nvPr/>
          </p:nvSpPr>
          <p:spPr bwMode="auto">
            <a:xfrm>
              <a:off x="4580727" y="439738"/>
              <a:ext cx="457200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04" name="Rectangle 12"/>
            <p:cNvSpPr>
              <a:spLocks noChangeArrowheads="1"/>
            </p:cNvSpPr>
            <p:nvPr/>
          </p:nvSpPr>
          <p:spPr bwMode="auto">
            <a:xfrm>
              <a:off x="5037927" y="439738"/>
              <a:ext cx="457200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05" name="Rectangle 13"/>
            <p:cNvSpPr>
              <a:spLocks noChangeArrowheads="1"/>
            </p:cNvSpPr>
            <p:nvPr/>
          </p:nvSpPr>
          <p:spPr bwMode="auto">
            <a:xfrm>
              <a:off x="5495127" y="439738"/>
              <a:ext cx="458787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06" name="Rectangle 14"/>
            <p:cNvSpPr>
              <a:spLocks noChangeArrowheads="1"/>
            </p:cNvSpPr>
            <p:nvPr/>
          </p:nvSpPr>
          <p:spPr bwMode="auto">
            <a:xfrm>
              <a:off x="4121940" y="784225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07" name="Rectangle 15"/>
            <p:cNvSpPr>
              <a:spLocks noChangeArrowheads="1"/>
            </p:cNvSpPr>
            <p:nvPr/>
          </p:nvSpPr>
          <p:spPr bwMode="auto">
            <a:xfrm>
              <a:off x="4580727" y="784225"/>
              <a:ext cx="457200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A.0</a:t>
              </a:r>
            </a:p>
          </p:txBody>
        </p:sp>
        <p:sp>
          <p:nvSpPr>
            <p:cNvPr id="108" name="Rectangle 16"/>
            <p:cNvSpPr>
              <a:spLocks noChangeArrowheads="1"/>
            </p:cNvSpPr>
            <p:nvPr/>
          </p:nvSpPr>
          <p:spPr bwMode="auto">
            <a:xfrm>
              <a:off x="5037927" y="784225"/>
              <a:ext cx="457200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A.2</a:t>
              </a:r>
            </a:p>
          </p:txBody>
        </p:sp>
        <p:sp>
          <p:nvSpPr>
            <p:cNvPr id="109" name="Rectangle 17"/>
            <p:cNvSpPr>
              <a:spLocks noChangeArrowheads="1"/>
            </p:cNvSpPr>
            <p:nvPr/>
          </p:nvSpPr>
          <p:spPr bwMode="auto">
            <a:xfrm>
              <a:off x="5495127" y="784225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10" name="Rectangle 18"/>
            <p:cNvSpPr>
              <a:spLocks noChangeArrowheads="1"/>
            </p:cNvSpPr>
            <p:nvPr/>
          </p:nvSpPr>
          <p:spPr bwMode="auto">
            <a:xfrm>
              <a:off x="4121940" y="1127125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11" name="Rectangle 19"/>
            <p:cNvSpPr>
              <a:spLocks noChangeArrowheads="1"/>
            </p:cNvSpPr>
            <p:nvPr/>
          </p:nvSpPr>
          <p:spPr bwMode="auto">
            <a:xfrm>
              <a:off x="4580727" y="1127125"/>
              <a:ext cx="457200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A.5</a:t>
              </a:r>
            </a:p>
          </p:txBody>
        </p:sp>
        <p:sp>
          <p:nvSpPr>
            <p:cNvPr id="112" name="Rectangle 20"/>
            <p:cNvSpPr>
              <a:spLocks noChangeArrowheads="1"/>
            </p:cNvSpPr>
            <p:nvPr/>
          </p:nvSpPr>
          <p:spPr bwMode="auto">
            <a:xfrm>
              <a:off x="5037927" y="1127125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13" name="Rectangle 21"/>
            <p:cNvSpPr>
              <a:spLocks noChangeArrowheads="1"/>
            </p:cNvSpPr>
            <p:nvPr/>
          </p:nvSpPr>
          <p:spPr bwMode="auto">
            <a:xfrm>
              <a:off x="5495127" y="1127125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14" name="Rectangle 22"/>
            <p:cNvSpPr>
              <a:spLocks noChangeArrowheads="1"/>
            </p:cNvSpPr>
            <p:nvPr/>
          </p:nvSpPr>
          <p:spPr bwMode="auto">
            <a:xfrm>
              <a:off x="4121940" y="1470025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15" name="Rectangle 23"/>
            <p:cNvSpPr>
              <a:spLocks noChangeArrowheads="1"/>
            </p:cNvSpPr>
            <p:nvPr/>
          </p:nvSpPr>
          <p:spPr bwMode="auto">
            <a:xfrm>
              <a:off x="4580727" y="1470025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16" name="Rectangle 24"/>
            <p:cNvSpPr>
              <a:spLocks noChangeArrowheads="1"/>
            </p:cNvSpPr>
            <p:nvPr/>
          </p:nvSpPr>
          <p:spPr bwMode="auto">
            <a:xfrm>
              <a:off x="5037927" y="1470025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17" name="Rectangle 25"/>
            <p:cNvSpPr>
              <a:spLocks noChangeArrowheads="1"/>
            </p:cNvSpPr>
            <p:nvPr/>
          </p:nvSpPr>
          <p:spPr bwMode="auto">
            <a:xfrm>
              <a:off x="5495127" y="1470025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18" name="Rectangle 26"/>
            <p:cNvSpPr>
              <a:spLocks noChangeArrowheads="1"/>
            </p:cNvSpPr>
            <p:nvPr/>
          </p:nvSpPr>
          <p:spPr bwMode="auto">
            <a:xfrm>
              <a:off x="4121940" y="1812925"/>
              <a:ext cx="458787" cy="3444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B.0</a:t>
              </a:r>
            </a:p>
          </p:txBody>
        </p:sp>
        <p:sp>
          <p:nvSpPr>
            <p:cNvPr id="119" name="Rectangle 27"/>
            <p:cNvSpPr>
              <a:spLocks noChangeArrowheads="1"/>
            </p:cNvSpPr>
            <p:nvPr/>
          </p:nvSpPr>
          <p:spPr bwMode="auto">
            <a:xfrm>
              <a:off x="4580727" y="1812925"/>
              <a:ext cx="457200" cy="3444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B.1</a:t>
              </a:r>
            </a:p>
          </p:txBody>
        </p:sp>
        <p:sp>
          <p:nvSpPr>
            <p:cNvPr id="120" name="Rectangle 28"/>
            <p:cNvSpPr>
              <a:spLocks noChangeArrowheads="1"/>
            </p:cNvSpPr>
            <p:nvPr/>
          </p:nvSpPr>
          <p:spPr bwMode="auto">
            <a:xfrm>
              <a:off x="5037927" y="1812925"/>
              <a:ext cx="457200" cy="3444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B.2</a:t>
              </a:r>
            </a:p>
          </p:txBody>
        </p:sp>
        <p:sp>
          <p:nvSpPr>
            <p:cNvPr id="121" name="Rectangle 29"/>
            <p:cNvSpPr>
              <a:spLocks noChangeArrowheads="1"/>
            </p:cNvSpPr>
            <p:nvPr/>
          </p:nvSpPr>
          <p:spPr bwMode="auto">
            <a:xfrm>
              <a:off x="5495127" y="1812925"/>
              <a:ext cx="458787" cy="3444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B.3</a:t>
              </a:r>
            </a:p>
          </p:txBody>
        </p:sp>
        <p:sp>
          <p:nvSpPr>
            <p:cNvPr id="122" name="Rectangle 30"/>
            <p:cNvSpPr>
              <a:spLocks noChangeArrowheads="1"/>
            </p:cNvSpPr>
            <p:nvPr/>
          </p:nvSpPr>
          <p:spPr bwMode="auto">
            <a:xfrm>
              <a:off x="4121940" y="2157413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23" name="Rectangle 31"/>
            <p:cNvSpPr>
              <a:spLocks noChangeArrowheads="1"/>
            </p:cNvSpPr>
            <p:nvPr/>
          </p:nvSpPr>
          <p:spPr bwMode="auto">
            <a:xfrm>
              <a:off x="4580727" y="2157413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24" name="Rectangle 32"/>
            <p:cNvSpPr>
              <a:spLocks noChangeArrowheads="1"/>
            </p:cNvSpPr>
            <p:nvPr/>
          </p:nvSpPr>
          <p:spPr bwMode="auto">
            <a:xfrm>
              <a:off x="5037927" y="2157413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25" name="Rectangle 33"/>
            <p:cNvSpPr>
              <a:spLocks noChangeArrowheads="1"/>
            </p:cNvSpPr>
            <p:nvPr/>
          </p:nvSpPr>
          <p:spPr bwMode="auto">
            <a:xfrm>
              <a:off x="5495127" y="2157413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26" name="Rectangle 34"/>
            <p:cNvSpPr>
              <a:spLocks noChangeArrowheads="1"/>
            </p:cNvSpPr>
            <p:nvPr/>
          </p:nvSpPr>
          <p:spPr bwMode="auto">
            <a:xfrm>
              <a:off x="4121940" y="2500313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27" name="Rectangle 35"/>
            <p:cNvSpPr>
              <a:spLocks noChangeArrowheads="1"/>
            </p:cNvSpPr>
            <p:nvPr/>
          </p:nvSpPr>
          <p:spPr bwMode="auto">
            <a:xfrm>
              <a:off x="4580727" y="2500313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28" name="Rectangle 36"/>
            <p:cNvSpPr>
              <a:spLocks noChangeArrowheads="1"/>
            </p:cNvSpPr>
            <p:nvPr/>
          </p:nvSpPr>
          <p:spPr bwMode="auto">
            <a:xfrm>
              <a:off x="5037927" y="2500313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40" name="Rectangle 48"/>
            <p:cNvSpPr>
              <a:spLocks noChangeArrowheads="1"/>
            </p:cNvSpPr>
            <p:nvPr/>
          </p:nvSpPr>
          <p:spPr bwMode="auto">
            <a:xfrm>
              <a:off x="5495127" y="2500313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41" name="Rectangle 49"/>
            <p:cNvSpPr>
              <a:spLocks noChangeArrowheads="1"/>
            </p:cNvSpPr>
            <p:nvPr/>
          </p:nvSpPr>
          <p:spPr bwMode="auto">
            <a:xfrm>
              <a:off x="4121940" y="2843213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42" name="Rectangle 50"/>
            <p:cNvSpPr>
              <a:spLocks noChangeArrowheads="1"/>
            </p:cNvSpPr>
            <p:nvPr/>
          </p:nvSpPr>
          <p:spPr bwMode="auto">
            <a:xfrm>
              <a:off x="4580727" y="2843213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43" name="Rectangle 51"/>
            <p:cNvSpPr>
              <a:spLocks noChangeArrowheads="1"/>
            </p:cNvSpPr>
            <p:nvPr/>
          </p:nvSpPr>
          <p:spPr bwMode="auto">
            <a:xfrm>
              <a:off x="5037927" y="2843213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44" name="Rectangle 52"/>
            <p:cNvSpPr>
              <a:spLocks noChangeArrowheads="1"/>
            </p:cNvSpPr>
            <p:nvPr/>
          </p:nvSpPr>
          <p:spPr bwMode="auto">
            <a:xfrm>
              <a:off x="5495127" y="2843213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45" name="Rectangle 53"/>
            <p:cNvSpPr>
              <a:spLocks noChangeArrowheads="1"/>
            </p:cNvSpPr>
            <p:nvPr/>
          </p:nvSpPr>
          <p:spPr bwMode="auto">
            <a:xfrm>
              <a:off x="4121940" y="3186113"/>
              <a:ext cx="458787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46" name="Rectangle 54"/>
            <p:cNvSpPr>
              <a:spLocks noChangeArrowheads="1"/>
            </p:cNvSpPr>
            <p:nvPr/>
          </p:nvSpPr>
          <p:spPr bwMode="auto">
            <a:xfrm>
              <a:off x="4580727" y="3186113"/>
              <a:ext cx="457200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47" name="Rectangle 55"/>
            <p:cNvSpPr>
              <a:spLocks noChangeArrowheads="1"/>
            </p:cNvSpPr>
            <p:nvPr/>
          </p:nvSpPr>
          <p:spPr bwMode="auto">
            <a:xfrm>
              <a:off x="5037927" y="3186113"/>
              <a:ext cx="457200" cy="34448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A.7</a:t>
              </a:r>
            </a:p>
          </p:txBody>
        </p:sp>
        <p:sp>
          <p:nvSpPr>
            <p:cNvPr id="148" name="Rectangle 56"/>
            <p:cNvSpPr>
              <a:spLocks noChangeArrowheads="1"/>
            </p:cNvSpPr>
            <p:nvPr/>
          </p:nvSpPr>
          <p:spPr bwMode="auto">
            <a:xfrm>
              <a:off x="5495127" y="3186113"/>
              <a:ext cx="458787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49" name="Rectangle 57"/>
            <p:cNvSpPr>
              <a:spLocks noChangeArrowheads="1"/>
            </p:cNvSpPr>
            <p:nvPr/>
          </p:nvSpPr>
          <p:spPr bwMode="auto">
            <a:xfrm>
              <a:off x="4121940" y="3530600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50" name="Rectangle 58"/>
            <p:cNvSpPr>
              <a:spLocks noChangeArrowheads="1"/>
            </p:cNvSpPr>
            <p:nvPr/>
          </p:nvSpPr>
          <p:spPr bwMode="auto">
            <a:xfrm>
              <a:off x="4580727" y="3530600"/>
              <a:ext cx="457200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A.9</a:t>
              </a:r>
            </a:p>
          </p:txBody>
        </p:sp>
        <p:sp>
          <p:nvSpPr>
            <p:cNvPr id="151" name="Rectangle 59"/>
            <p:cNvSpPr>
              <a:spLocks noChangeArrowheads="1"/>
            </p:cNvSpPr>
            <p:nvPr/>
          </p:nvSpPr>
          <p:spPr bwMode="auto">
            <a:xfrm>
              <a:off x="5037927" y="3530600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52" name="Rectangle 60"/>
            <p:cNvSpPr>
              <a:spLocks noChangeArrowheads="1"/>
            </p:cNvSpPr>
            <p:nvPr/>
          </p:nvSpPr>
          <p:spPr bwMode="auto">
            <a:xfrm>
              <a:off x="5495127" y="3530600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53" name="Rectangle 61"/>
            <p:cNvSpPr>
              <a:spLocks noChangeArrowheads="1"/>
            </p:cNvSpPr>
            <p:nvPr/>
          </p:nvSpPr>
          <p:spPr bwMode="auto">
            <a:xfrm>
              <a:off x="4121940" y="3873500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54" name="Rectangle 62"/>
            <p:cNvSpPr>
              <a:spLocks noChangeArrowheads="1"/>
            </p:cNvSpPr>
            <p:nvPr/>
          </p:nvSpPr>
          <p:spPr bwMode="auto">
            <a:xfrm>
              <a:off x="4580727" y="3873500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55" name="Rectangle 63"/>
            <p:cNvSpPr>
              <a:spLocks noChangeArrowheads="1"/>
            </p:cNvSpPr>
            <p:nvPr/>
          </p:nvSpPr>
          <p:spPr bwMode="auto">
            <a:xfrm>
              <a:off x="5037927" y="3873500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56" name="Rectangle 64"/>
            <p:cNvSpPr>
              <a:spLocks noChangeArrowheads="1"/>
            </p:cNvSpPr>
            <p:nvPr/>
          </p:nvSpPr>
          <p:spPr bwMode="auto">
            <a:xfrm>
              <a:off x="5495127" y="3873500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57" name="Rectangle 65"/>
            <p:cNvSpPr>
              <a:spLocks noChangeArrowheads="1"/>
            </p:cNvSpPr>
            <p:nvPr/>
          </p:nvSpPr>
          <p:spPr bwMode="auto">
            <a:xfrm>
              <a:off x="4121940" y="4216400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58" name="Rectangle 66"/>
            <p:cNvSpPr>
              <a:spLocks noChangeArrowheads="1"/>
            </p:cNvSpPr>
            <p:nvPr/>
          </p:nvSpPr>
          <p:spPr bwMode="auto">
            <a:xfrm>
              <a:off x="4580727" y="4216400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59" name="Rectangle 67"/>
            <p:cNvSpPr>
              <a:spLocks noChangeArrowheads="1"/>
            </p:cNvSpPr>
            <p:nvPr/>
          </p:nvSpPr>
          <p:spPr bwMode="auto">
            <a:xfrm>
              <a:off x="5037927" y="4216400"/>
              <a:ext cx="457200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A.8</a:t>
              </a:r>
            </a:p>
          </p:txBody>
        </p:sp>
        <p:sp>
          <p:nvSpPr>
            <p:cNvPr id="160" name="Rectangle 68"/>
            <p:cNvSpPr>
              <a:spLocks noChangeArrowheads="1"/>
            </p:cNvSpPr>
            <p:nvPr/>
          </p:nvSpPr>
          <p:spPr bwMode="auto">
            <a:xfrm>
              <a:off x="5495127" y="4216400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61" name="Rectangle 69"/>
            <p:cNvSpPr>
              <a:spLocks noChangeArrowheads="1"/>
            </p:cNvSpPr>
            <p:nvPr/>
          </p:nvSpPr>
          <p:spPr bwMode="auto">
            <a:xfrm>
              <a:off x="4121940" y="4559300"/>
              <a:ext cx="458787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62" name="Rectangle 70"/>
            <p:cNvSpPr>
              <a:spLocks noChangeArrowheads="1"/>
            </p:cNvSpPr>
            <p:nvPr/>
          </p:nvSpPr>
          <p:spPr bwMode="auto">
            <a:xfrm>
              <a:off x="4580727" y="4559300"/>
              <a:ext cx="457200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63" name="Rectangle 71"/>
            <p:cNvSpPr>
              <a:spLocks noChangeArrowheads="1"/>
            </p:cNvSpPr>
            <p:nvPr/>
          </p:nvSpPr>
          <p:spPr bwMode="auto">
            <a:xfrm>
              <a:off x="5037927" y="4559300"/>
              <a:ext cx="457200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64" name="Rectangle 72"/>
            <p:cNvSpPr>
              <a:spLocks noChangeArrowheads="1"/>
            </p:cNvSpPr>
            <p:nvPr/>
          </p:nvSpPr>
          <p:spPr bwMode="auto">
            <a:xfrm>
              <a:off x="5495127" y="4559300"/>
              <a:ext cx="458787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65" name="Rectangle 73"/>
            <p:cNvSpPr>
              <a:spLocks noChangeArrowheads="1"/>
            </p:cNvSpPr>
            <p:nvPr/>
          </p:nvSpPr>
          <p:spPr bwMode="auto">
            <a:xfrm>
              <a:off x="4121940" y="4903788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66" name="Rectangle 74"/>
            <p:cNvSpPr>
              <a:spLocks noChangeArrowheads="1"/>
            </p:cNvSpPr>
            <p:nvPr/>
          </p:nvSpPr>
          <p:spPr bwMode="auto">
            <a:xfrm>
              <a:off x="4580727" y="4903788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67" name="Rectangle 75"/>
            <p:cNvSpPr>
              <a:spLocks noChangeArrowheads="1"/>
            </p:cNvSpPr>
            <p:nvPr/>
          </p:nvSpPr>
          <p:spPr bwMode="auto">
            <a:xfrm>
              <a:off x="5037927" y="4903788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68" name="Rectangle 76"/>
            <p:cNvSpPr>
              <a:spLocks noChangeArrowheads="1"/>
            </p:cNvSpPr>
            <p:nvPr/>
          </p:nvSpPr>
          <p:spPr bwMode="auto">
            <a:xfrm>
              <a:off x="5495127" y="4903788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69" name="Rectangle 77"/>
            <p:cNvSpPr>
              <a:spLocks noChangeArrowheads="1"/>
            </p:cNvSpPr>
            <p:nvPr/>
          </p:nvSpPr>
          <p:spPr bwMode="auto">
            <a:xfrm>
              <a:off x="4121940" y="5246688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70" name="Rectangle 78"/>
            <p:cNvSpPr>
              <a:spLocks noChangeArrowheads="1"/>
            </p:cNvSpPr>
            <p:nvPr/>
          </p:nvSpPr>
          <p:spPr bwMode="auto">
            <a:xfrm>
              <a:off x="4580727" y="5246688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71" name="Rectangle 79"/>
            <p:cNvSpPr>
              <a:spLocks noChangeArrowheads="1"/>
            </p:cNvSpPr>
            <p:nvPr/>
          </p:nvSpPr>
          <p:spPr bwMode="auto">
            <a:xfrm>
              <a:off x="5037927" y="5246688"/>
              <a:ext cx="457200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72" name="Rectangle 80"/>
            <p:cNvSpPr>
              <a:spLocks noChangeArrowheads="1"/>
            </p:cNvSpPr>
            <p:nvPr/>
          </p:nvSpPr>
          <p:spPr bwMode="auto">
            <a:xfrm>
              <a:off x="5495127" y="5246688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73" name="Rectangle 81"/>
            <p:cNvSpPr>
              <a:spLocks noChangeArrowheads="1"/>
            </p:cNvSpPr>
            <p:nvPr/>
          </p:nvSpPr>
          <p:spPr bwMode="auto">
            <a:xfrm>
              <a:off x="4580727" y="5589588"/>
              <a:ext cx="457200" cy="3429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B.5</a:t>
              </a:r>
            </a:p>
          </p:txBody>
        </p:sp>
        <p:sp>
          <p:nvSpPr>
            <p:cNvPr id="174" name="Rectangle 82"/>
            <p:cNvSpPr>
              <a:spLocks noChangeArrowheads="1"/>
            </p:cNvSpPr>
            <p:nvPr/>
          </p:nvSpPr>
          <p:spPr bwMode="auto">
            <a:xfrm>
              <a:off x="5037927" y="5589588"/>
              <a:ext cx="457200" cy="3429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B.6</a:t>
              </a:r>
            </a:p>
          </p:txBody>
        </p:sp>
        <p:sp>
          <p:nvSpPr>
            <p:cNvPr id="175" name="Rectangle 83"/>
            <p:cNvSpPr>
              <a:spLocks noChangeArrowheads="1"/>
            </p:cNvSpPr>
            <p:nvPr/>
          </p:nvSpPr>
          <p:spPr bwMode="auto">
            <a:xfrm>
              <a:off x="5495127" y="5589588"/>
              <a:ext cx="458787" cy="342900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76" name="Rectangle 84"/>
            <p:cNvSpPr>
              <a:spLocks noChangeArrowheads="1"/>
            </p:cNvSpPr>
            <p:nvPr/>
          </p:nvSpPr>
          <p:spPr bwMode="auto">
            <a:xfrm>
              <a:off x="4121940" y="5932488"/>
              <a:ext cx="458787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77" name="Rectangle 85"/>
            <p:cNvSpPr>
              <a:spLocks noChangeArrowheads="1"/>
            </p:cNvSpPr>
            <p:nvPr/>
          </p:nvSpPr>
          <p:spPr bwMode="auto">
            <a:xfrm>
              <a:off x="4580727" y="5932488"/>
              <a:ext cx="457200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78" name="Rectangle 86"/>
            <p:cNvSpPr>
              <a:spLocks noChangeArrowheads="1"/>
            </p:cNvSpPr>
            <p:nvPr/>
          </p:nvSpPr>
          <p:spPr bwMode="auto">
            <a:xfrm>
              <a:off x="5037927" y="5932488"/>
              <a:ext cx="457200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79" name="Rectangle 87"/>
            <p:cNvSpPr>
              <a:spLocks noChangeArrowheads="1"/>
            </p:cNvSpPr>
            <p:nvPr/>
          </p:nvSpPr>
          <p:spPr bwMode="auto">
            <a:xfrm>
              <a:off x="5495127" y="5932488"/>
              <a:ext cx="458787" cy="344488"/>
            </a:xfrm>
            <a:prstGeom prst="rect">
              <a:avLst/>
            </a:prstGeom>
            <a:solidFill>
              <a:srgbClr val="FEFEFE"/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>
                <a:latin typeface="Myriad Pro Light SemiCondensed" charset="0"/>
              </a:endParaRPr>
            </a:p>
          </p:txBody>
        </p:sp>
        <p:sp>
          <p:nvSpPr>
            <p:cNvPr id="180" name="Rectangle 88"/>
            <p:cNvSpPr>
              <a:spLocks noChangeArrowheads="1"/>
            </p:cNvSpPr>
            <p:nvPr/>
          </p:nvSpPr>
          <p:spPr bwMode="auto">
            <a:xfrm>
              <a:off x="4261640" y="6378575"/>
              <a:ext cx="1170192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800" i="0" u="none" strike="noStrike" cap="none" normalizeH="0" baseline="0" dirty="0" err="1">
                  <a:ln>
                    <a:noFill/>
                  </a:ln>
                  <a:solidFill>
                    <a:srgbClr val="221F20"/>
                  </a:solidFill>
                  <a:effectLst/>
                  <a:latin typeface="Myriad Pro Light SemiCondensed" charset="0"/>
                  <a:cs typeface="Arial" pitchFamily="34" charset="0"/>
                </a:rPr>
                <a:t>Main</a:t>
              </a:r>
              <a:r>
                <a:rPr kumimoji="0" lang="pt-BR" sz="1800" i="0" u="none" strike="noStrike" cap="none" normalizeH="0" baseline="0" dirty="0">
                  <a:ln>
                    <a:noFill/>
                  </a:ln>
                  <a:solidFill>
                    <a:srgbClr val="221F20"/>
                  </a:solidFill>
                  <a:effectLst/>
                  <a:latin typeface="Myriad Pro Light SemiCondensed" charset="0"/>
                  <a:cs typeface="Arial" pitchFamily="34" charset="0"/>
                </a:rPr>
                <a:t> </a:t>
              </a:r>
              <a:r>
                <a:rPr kumimoji="0" lang="pt-BR" sz="1800" i="0" u="none" strike="noStrike" cap="none" normalizeH="0" baseline="0" dirty="0" err="1">
                  <a:ln>
                    <a:noFill/>
                  </a:ln>
                  <a:solidFill>
                    <a:srgbClr val="221F20"/>
                  </a:solidFill>
                  <a:effectLst/>
                  <a:latin typeface="Myriad Pro Light SemiCondensed" charset="0"/>
                  <a:cs typeface="Arial" pitchFamily="34" charset="0"/>
                </a:rPr>
                <a:t>Memory</a:t>
              </a:r>
              <a:endParaRPr kumimoji="0" lang="pt-BR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362700" y="439738"/>
            <a:ext cx="2517775" cy="6215836"/>
            <a:chOff x="6362700" y="439738"/>
            <a:chExt cx="2517775" cy="6215836"/>
          </a:xfrm>
        </p:grpSpPr>
        <p:sp>
          <p:nvSpPr>
            <p:cNvPr id="100" name="Cilindro 527466"/>
            <p:cNvSpPr/>
            <p:nvPr/>
          </p:nvSpPr>
          <p:spPr>
            <a:xfrm>
              <a:off x="6362700" y="439738"/>
              <a:ext cx="2517775" cy="5841141"/>
            </a:xfrm>
            <a:prstGeom prst="can">
              <a:avLst>
                <a:gd name="adj" fmla="val 14879"/>
              </a:avLst>
            </a:prstGeom>
            <a:solidFill>
              <a:schemeClr val="bg1">
                <a:lumMod val="95000"/>
              </a:schemeClr>
            </a:solidFill>
            <a:ln w="12700" cmpd="sng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37"/>
            <p:cNvSpPr>
              <a:spLocks noChangeArrowheads="1"/>
            </p:cNvSpPr>
            <p:nvPr/>
          </p:nvSpPr>
          <p:spPr bwMode="auto">
            <a:xfrm>
              <a:off x="6761163" y="1008063"/>
              <a:ext cx="458787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0</a:t>
              </a:r>
            </a:p>
          </p:txBody>
        </p:sp>
        <p:sp>
          <p:nvSpPr>
            <p:cNvPr id="130" name="Rectangle 38"/>
            <p:cNvSpPr>
              <a:spLocks noChangeArrowheads="1"/>
            </p:cNvSpPr>
            <p:nvPr/>
          </p:nvSpPr>
          <p:spPr bwMode="auto">
            <a:xfrm>
              <a:off x="6761163" y="1350963"/>
              <a:ext cx="458787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1</a:t>
              </a:r>
            </a:p>
          </p:txBody>
        </p:sp>
        <p:sp>
          <p:nvSpPr>
            <p:cNvPr id="131" name="Rectangle 39"/>
            <p:cNvSpPr>
              <a:spLocks noChangeArrowheads="1"/>
            </p:cNvSpPr>
            <p:nvPr/>
          </p:nvSpPr>
          <p:spPr bwMode="auto">
            <a:xfrm>
              <a:off x="6761163" y="1693863"/>
              <a:ext cx="458787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2</a:t>
              </a:r>
            </a:p>
          </p:txBody>
        </p:sp>
        <p:sp>
          <p:nvSpPr>
            <p:cNvPr id="132" name="Rectangle 40"/>
            <p:cNvSpPr>
              <a:spLocks noChangeArrowheads="1"/>
            </p:cNvSpPr>
            <p:nvPr/>
          </p:nvSpPr>
          <p:spPr bwMode="auto">
            <a:xfrm>
              <a:off x="6761163" y="2036763"/>
              <a:ext cx="458787" cy="34448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3</a:t>
              </a:r>
            </a:p>
          </p:txBody>
        </p:sp>
        <p:sp>
          <p:nvSpPr>
            <p:cNvPr id="133" name="Rectangle 41"/>
            <p:cNvSpPr>
              <a:spLocks noChangeArrowheads="1"/>
            </p:cNvSpPr>
            <p:nvPr/>
          </p:nvSpPr>
          <p:spPr bwMode="auto">
            <a:xfrm>
              <a:off x="6761163" y="2381250"/>
              <a:ext cx="458787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4</a:t>
              </a:r>
            </a:p>
          </p:txBody>
        </p:sp>
        <p:sp>
          <p:nvSpPr>
            <p:cNvPr id="134" name="Rectangle 42"/>
            <p:cNvSpPr>
              <a:spLocks noChangeArrowheads="1"/>
            </p:cNvSpPr>
            <p:nvPr/>
          </p:nvSpPr>
          <p:spPr bwMode="auto">
            <a:xfrm>
              <a:off x="6761163" y="2724150"/>
              <a:ext cx="458787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5</a:t>
              </a:r>
            </a:p>
          </p:txBody>
        </p:sp>
        <p:sp>
          <p:nvSpPr>
            <p:cNvPr id="135" name="Rectangle 43"/>
            <p:cNvSpPr>
              <a:spLocks noChangeArrowheads="1"/>
            </p:cNvSpPr>
            <p:nvPr/>
          </p:nvSpPr>
          <p:spPr bwMode="auto">
            <a:xfrm>
              <a:off x="6761163" y="3067050"/>
              <a:ext cx="458787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6</a:t>
              </a:r>
            </a:p>
          </p:txBody>
        </p:sp>
        <p:sp>
          <p:nvSpPr>
            <p:cNvPr id="136" name="Rectangle 44"/>
            <p:cNvSpPr>
              <a:spLocks noChangeArrowheads="1"/>
            </p:cNvSpPr>
            <p:nvPr/>
          </p:nvSpPr>
          <p:spPr bwMode="auto">
            <a:xfrm>
              <a:off x="6761163" y="3409950"/>
              <a:ext cx="458787" cy="34448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7</a:t>
              </a:r>
            </a:p>
          </p:txBody>
        </p:sp>
        <p:sp>
          <p:nvSpPr>
            <p:cNvPr id="137" name="Rectangle 45"/>
            <p:cNvSpPr>
              <a:spLocks noChangeArrowheads="1"/>
            </p:cNvSpPr>
            <p:nvPr/>
          </p:nvSpPr>
          <p:spPr bwMode="auto">
            <a:xfrm>
              <a:off x="6761163" y="3754438"/>
              <a:ext cx="458787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8</a:t>
              </a:r>
            </a:p>
          </p:txBody>
        </p:sp>
        <p:sp>
          <p:nvSpPr>
            <p:cNvPr id="138" name="Rectangle 46"/>
            <p:cNvSpPr>
              <a:spLocks noChangeArrowheads="1"/>
            </p:cNvSpPr>
            <p:nvPr/>
          </p:nvSpPr>
          <p:spPr bwMode="auto">
            <a:xfrm>
              <a:off x="6761163" y="4097338"/>
              <a:ext cx="458787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9</a:t>
              </a:r>
            </a:p>
          </p:txBody>
        </p:sp>
        <p:sp>
          <p:nvSpPr>
            <p:cNvPr id="139" name="Rectangle 47"/>
            <p:cNvSpPr>
              <a:spLocks noChangeArrowheads="1"/>
            </p:cNvSpPr>
            <p:nvPr/>
          </p:nvSpPr>
          <p:spPr bwMode="auto">
            <a:xfrm>
              <a:off x="6761163" y="4440238"/>
              <a:ext cx="458787" cy="3429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10</a:t>
              </a:r>
            </a:p>
          </p:txBody>
        </p:sp>
        <p:sp>
          <p:nvSpPr>
            <p:cNvPr id="181" name="Rectangle 89"/>
            <p:cNvSpPr>
              <a:spLocks noChangeArrowheads="1"/>
            </p:cNvSpPr>
            <p:nvPr/>
          </p:nvSpPr>
          <p:spPr bwMode="auto">
            <a:xfrm>
              <a:off x="7477125" y="6378575"/>
              <a:ext cx="34624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800" i="0" u="none" strike="noStrike" cap="none" normalizeH="0" baseline="0" dirty="0">
                  <a:ln>
                    <a:noFill/>
                  </a:ln>
                  <a:solidFill>
                    <a:srgbClr val="221F20"/>
                  </a:solidFill>
                  <a:effectLst/>
                  <a:latin typeface="Myriad Pro Light SemiCondensed" charset="0"/>
                  <a:cs typeface="Arial" pitchFamily="34" charset="0"/>
                </a:rPr>
                <a:t>Disk</a:t>
              </a:r>
              <a:endParaRPr kumimoji="0" lang="pt-BR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2" name="Rectangle 90"/>
            <p:cNvSpPr>
              <a:spLocks noChangeArrowheads="1"/>
            </p:cNvSpPr>
            <p:nvPr/>
          </p:nvSpPr>
          <p:spPr bwMode="auto">
            <a:xfrm>
              <a:off x="6816188" y="4914900"/>
              <a:ext cx="290143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400" i="0" u="none" strike="noStrike" cap="none" normalizeH="0" baseline="0" dirty="0" err="1">
                  <a:ln>
                    <a:noFill/>
                  </a:ln>
                  <a:solidFill>
                    <a:srgbClr val="221F20"/>
                  </a:solidFill>
                  <a:effectLst/>
                  <a:latin typeface="Myriad Pro Light SemiCondensed" charset="0"/>
                  <a:cs typeface="Arial" pitchFamily="34" charset="0"/>
                </a:rPr>
                <a:t>User</a:t>
              </a:r>
              <a:endParaRPr kumimoji="0" lang="pt-BR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3" name="Rectangle 91"/>
            <p:cNvSpPr>
              <a:spLocks noChangeArrowheads="1"/>
            </p:cNvSpPr>
            <p:nvPr/>
          </p:nvSpPr>
          <p:spPr bwMode="auto">
            <a:xfrm>
              <a:off x="6668725" y="5130800"/>
              <a:ext cx="570669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400" i="0" u="none" strike="noStrike" cap="none" normalizeH="0" baseline="0" dirty="0" err="1">
                  <a:ln>
                    <a:noFill/>
                  </a:ln>
                  <a:solidFill>
                    <a:srgbClr val="221F20"/>
                  </a:solidFill>
                  <a:effectLst/>
                  <a:latin typeface="Myriad Pro Light SemiCondensed" charset="0"/>
                  <a:cs typeface="Arial" pitchFamily="34" charset="0"/>
                </a:rPr>
                <a:t>program</a:t>
              </a:r>
              <a:endParaRPr kumimoji="0" lang="pt-BR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4" name="Rectangle 92"/>
            <p:cNvSpPr>
              <a:spLocks noChangeArrowheads="1"/>
            </p:cNvSpPr>
            <p:nvPr/>
          </p:nvSpPr>
          <p:spPr bwMode="auto">
            <a:xfrm>
              <a:off x="6920746" y="5335588"/>
              <a:ext cx="96180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400" i="0" u="none" strike="noStrike" cap="none" normalizeH="0" baseline="0" dirty="0">
                  <a:ln>
                    <a:noFill/>
                  </a:ln>
                  <a:solidFill>
                    <a:srgbClr val="221F20"/>
                  </a:solidFill>
                  <a:effectLst/>
                  <a:latin typeface="Myriad Pro Light SemiCondensed" charset="0"/>
                  <a:cs typeface="Arial" pitchFamily="34" charset="0"/>
                </a:rPr>
                <a:t>A</a:t>
              </a:r>
              <a:endParaRPr kumimoji="0" lang="pt-BR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5" name="Rectangle 117"/>
            <p:cNvSpPr>
              <a:spLocks noChangeArrowheads="1"/>
            </p:cNvSpPr>
            <p:nvPr/>
          </p:nvSpPr>
          <p:spPr bwMode="auto">
            <a:xfrm>
              <a:off x="7918450" y="1008063"/>
              <a:ext cx="458787" cy="3429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0</a:t>
              </a:r>
            </a:p>
          </p:txBody>
        </p:sp>
        <p:sp>
          <p:nvSpPr>
            <p:cNvPr id="186" name="Rectangle 118"/>
            <p:cNvSpPr>
              <a:spLocks noChangeArrowheads="1"/>
            </p:cNvSpPr>
            <p:nvPr/>
          </p:nvSpPr>
          <p:spPr bwMode="auto">
            <a:xfrm>
              <a:off x="7918450" y="1350963"/>
              <a:ext cx="458787" cy="3429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1</a:t>
              </a:r>
            </a:p>
          </p:txBody>
        </p:sp>
        <p:sp>
          <p:nvSpPr>
            <p:cNvPr id="187" name="Rectangle 119"/>
            <p:cNvSpPr>
              <a:spLocks noChangeArrowheads="1"/>
            </p:cNvSpPr>
            <p:nvPr/>
          </p:nvSpPr>
          <p:spPr bwMode="auto">
            <a:xfrm>
              <a:off x="7918450" y="1693863"/>
              <a:ext cx="458787" cy="3429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2</a:t>
              </a:r>
            </a:p>
          </p:txBody>
        </p:sp>
        <p:sp>
          <p:nvSpPr>
            <p:cNvPr id="188" name="Rectangle 120"/>
            <p:cNvSpPr>
              <a:spLocks noChangeArrowheads="1"/>
            </p:cNvSpPr>
            <p:nvPr/>
          </p:nvSpPr>
          <p:spPr bwMode="auto">
            <a:xfrm>
              <a:off x="7918450" y="2036763"/>
              <a:ext cx="458787" cy="3444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3</a:t>
              </a:r>
            </a:p>
          </p:txBody>
        </p:sp>
        <p:sp>
          <p:nvSpPr>
            <p:cNvPr id="189" name="Rectangle 121"/>
            <p:cNvSpPr>
              <a:spLocks noChangeArrowheads="1"/>
            </p:cNvSpPr>
            <p:nvPr/>
          </p:nvSpPr>
          <p:spPr bwMode="auto">
            <a:xfrm>
              <a:off x="7918450" y="2381250"/>
              <a:ext cx="458787" cy="3429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4</a:t>
              </a:r>
            </a:p>
          </p:txBody>
        </p:sp>
        <p:sp>
          <p:nvSpPr>
            <p:cNvPr id="190" name="Rectangle 122"/>
            <p:cNvSpPr>
              <a:spLocks noChangeArrowheads="1"/>
            </p:cNvSpPr>
            <p:nvPr/>
          </p:nvSpPr>
          <p:spPr bwMode="auto">
            <a:xfrm>
              <a:off x="7918450" y="2724150"/>
              <a:ext cx="458787" cy="3429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5</a:t>
              </a:r>
            </a:p>
          </p:txBody>
        </p:sp>
        <p:sp>
          <p:nvSpPr>
            <p:cNvPr id="191" name="Rectangle 123"/>
            <p:cNvSpPr>
              <a:spLocks noChangeArrowheads="1"/>
            </p:cNvSpPr>
            <p:nvPr/>
          </p:nvSpPr>
          <p:spPr bwMode="auto">
            <a:xfrm>
              <a:off x="7918450" y="3067050"/>
              <a:ext cx="458787" cy="3429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8" cap="flat">
              <a:solidFill>
                <a:srgbClr val="221F2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latin typeface="Myriad Pro Light SemiCondensed" charset="0"/>
                </a:rPr>
                <a:t>6</a:t>
              </a:r>
            </a:p>
          </p:txBody>
        </p:sp>
        <p:sp>
          <p:nvSpPr>
            <p:cNvPr id="192" name="Rectangle 124"/>
            <p:cNvSpPr>
              <a:spLocks noChangeArrowheads="1"/>
            </p:cNvSpPr>
            <p:nvPr/>
          </p:nvSpPr>
          <p:spPr bwMode="auto">
            <a:xfrm>
              <a:off x="7986175" y="3529013"/>
              <a:ext cx="290143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400" i="0" u="none" strike="noStrike" cap="none" normalizeH="0" baseline="0" dirty="0" err="1">
                  <a:ln>
                    <a:noFill/>
                  </a:ln>
                  <a:solidFill>
                    <a:srgbClr val="221F20"/>
                  </a:solidFill>
                  <a:effectLst/>
                  <a:latin typeface="Myriad Pro Light SemiCondensed" charset="0"/>
                  <a:cs typeface="Arial" pitchFamily="34" charset="0"/>
                </a:rPr>
                <a:t>User</a:t>
              </a:r>
              <a:endParaRPr kumimoji="0" lang="pt-BR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3" name="Rectangle 125"/>
            <p:cNvSpPr>
              <a:spLocks noChangeArrowheads="1"/>
            </p:cNvSpPr>
            <p:nvPr/>
          </p:nvSpPr>
          <p:spPr bwMode="auto">
            <a:xfrm>
              <a:off x="7838712" y="3744913"/>
              <a:ext cx="570669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400" i="0" u="none" strike="noStrike" cap="none" normalizeH="0" baseline="0" dirty="0" err="1">
                  <a:ln>
                    <a:noFill/>
                  </a:ln>
                  <a:solidFill>
                    <a:srgbClr val="221F20"/>
                  </a:solidFill>
                  <a:effectLst/>
                  <a:latin typeface="Myriad Pro Light SemiCondensed" charset="0"/>
                  <a:cs typeface="Arial" pitchFamily="34" charset="0"/>
                </a:rPr>
                <a:t>program</a:t>
              </a:r>
              <a:endParaRPr kumimoji="0" lang="pt-BR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4" name="Rectangle 126"/>
            <p:cNvSpPr>
              <a:spLocks noChangeArrowheads="1"/>
            </p:cNvSpPr>
            <p:nvPr/>
          </p:nvSpPr>
          <p:spPr bwMode="auto">
            <a:xfrm>
              <a:off x="8082842" y="3960813"/>
              <a:ext cx="83356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400" i="0" u="none" strike="noStrike" cap="none" normalizeH="0" baseline="0" dirty="0" err="1">
                  <a:ln>
                    <a:noFill/>
                  </a:ln>
                  <a:solidFill>
                    <a:srgbClr val="221F20"/>
                  </a:solidFill>
                  <a:effectLst/>
                  <a:latin typeface="Myriad Pro Light SemiCondensed" charset="0"/>
                  <a:cs typeface="Arial" pitchFamily="34" charset="0"/>
                </a:rPr>
                <a:t>B</a:t>
              </a:r>
              <a:endParaRPr kumimoji="0" lang="pt-BR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6878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Memory Access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431800" y="1628777"/>
            <a:ext cx="2817087" cy="4824413"/>
          </a:xfrm>
        </p:spPr>
        <p:txBody>
          <a:bodyPr>
            <a:normAutofit/>
          </a:bodyPr>
          <a:lstStyle/>
          <a:p>
            <a:r>
              <a:rPr lang="en-US" sz="2000" dirty="0"/>
              <a:t>Performed by a separate module on the system bus or an I/O module.</a:t>
            </a:r>
          </a:p>
          <a:p>
            <a:r>
              <a:rPr lang="en-US" sz="2000" dirty="0"/>
              <a:t>Transfers a block of data directly to or from memory.</a:t>
            </a:r>
          </a:p>
          <a:p>
            <a:r>
              <a:rPr lang="en-US" sz="2000" dirty="0"/>
              <a:t>An interrupt is sent when the transfer is complete.</a:t>
            </a:r>
          </a:p>
          <a:p>
            <a:r>
              <a:rPr lang="en-US" sz="2000" dirty="0"/>
              <a:t>Meanwhile, processor continues with other work.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Can I/O operation speed be improved?</a:t>
            </a:r>
          </a:p>
        </p:txBody>
      </p:sp>
      <p:graphicFrame>
        <p:nvGraphicFramePr>
          <p:cNvPr id="43" name="Espaço Reservado para Conteúdo 3"/>
          <p:cNvGraphicFramePr>
            <a:graphicFrameLocks noGrp="1"/>
          </p:cNvGraphicFramePr>
          <p:nvPr>
            <p:ph sz="quarter" idx="12"/>
            <p:extLst/>
          </p:nvPr>
        </p:nvGraphicFramePr>
        <p:xfrm>
          <a:off x="3450946" y="707512"/>
          <a:ext cx="5254816" cy="5691699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8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61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80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21803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803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1803">
                <a:tc>
                  <a:txBody>
                    <a:bodyPr/>
                    <a:lstStyle/>
                    <a:p>
                      <a:pPr algn="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1803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Data lines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register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1803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0063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Address lines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Address register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1803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1803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Request to DMA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Control logic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1803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Acknowledge from DMA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1803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Interrupt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21803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Read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21803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Write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21803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1026" name="Picture 2" hidden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225" y="704850"/>
            <a:ext cx="5260975" cy="5784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pic>
      <p:grpSp>
        <p:nvGrpSpPr>
          <p:cNvPr id="44" name="Grupo 17"/>
          <p:cNvGrpSpPr/>
          <p:nvPr/>
        </p:nvGrpSpPr>
        <p:grpSpPr>
          <a:xfrm>
            <a:off x="6010853" y="1358724"/>
            <a:ext cx="864609" cy="1710228"/>
            <a:chOff x="6010853" y="1358724"/>
            <a:chExt cx="864609" cy="1710228"/>
          </a:xfrm>
        </p:grpSpPr>
        <p:cxnSp>
          <p:nvCxnSpPr>
            <p:cNvPr id="45" name="Conector de seta reta 5"/>
            <p:cNvCxnSpPr/>
            <p:nvPr/>
          </p:nvCxnSpPr>
          <p:spPr>
            <a:xfrm>
              <a:off x="6010853" y="2238107"/>
              <a:ext cx="863600" cy="0"/>
            </a:xfrm>
            <a:prstGeom prst="straightConnector1">
              <a:avLst/>
            </a:prstGeom>
            <a:ln w="19050">
              <a:solidFill>
                <a:schemeClr val="bg1">
                  <a:lumMod val="50000"/>
                </a:schemeClr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Chave esquerda 7"/>
            <p:cNvSpPr/>
            <p:nvPr/>
          </p:nvSpPr>
          <p:spPr>
            <a:xfrm>
              <a:off x="6192216" y="1358724"/>
              <a:ext cx="683246" cy="1710228"/>
            </a:xfrm>
            <a:prstGeom prst="leftBrace">
              <a:avLst>
                <a:gd name="adj1" fmla="val 24266"/>
                <a:gd name="adj2" fmla="val 51316"/>
              </a:avLst>
            </a:prstGeom>
            <a:ln w="19050">
              <a:solidFill>
                <a:schemeClr val="bg1">
                  <a:lumMod val="50000"/>
                </a:schemeClr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7" name="Conector de seta reta 11"/>
          <p:cNvCxnSpPr/>
          <p:nvPr/>
        </p:nvCxnSpPr>
        <p:spPr>
          <a:xfrm>
            <a:off x="6010853" y="3338988"/>
            <a:ext cx="863600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de seta reta 12"/>
          <p:cNvCxnSpPr/>
          <p:nvPr/>
        </p:nvCxnSpPr>
        <p:spPr>
          <a:xfrm>
            <a:off x="6010853" y="4149096"/>
            <a:ext cx="863600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de seta reta 13"/>
          <p:cNvCxnSpPr/>
          <p:nvPr/>
        </p:nvCxnSpPr>
        <p:spPr>
          <a:xfrm>
            <a:off x="6010853" y="4599156"/>
            <a:ext cx="863600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de seta reta 14"/>
          <p:cNvCxnSpPr/>
          <p:nvPr/>
        </p:nvCxnSpPr>
        <p:spPr>
          <a:xfrm>
            <a:off x="6010853" y="5013591"/>
            <a:ext cx="863600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de seta reta 15"/>
          <p:cNvCxnSpPr/>
          <p:nvPr/>
        </p:nvCxnSpPr>
        <p:spPr>
          <a:xfrm>
            <a:off x="6010853" y="5428026"/>
            <a:ext cx="863600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de seta reta 16"/>
          <p:cNvCxnSpPr/>
          <p:nvPr/>
        </p:nvCxnSpPr>
        <p:spPr>
          <a:xfrm>
            <a:off x="6010853" y="5842461"/>
            <a:ext cx="863600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tângulo 10"/>
          <p:cNvSpPr/>
          <p:nvPr/>
        </p:nvSpPr>
        <p:spPr>
          <a:xfrm>
            <a:off x="3440093" y="3916288"/>
            <a:ext cx="2560917" cy="428400"/>
          </a:xfrm>
          <a:prstGeom prst="rect">
            <a:avLst/>
          </a:prstGeom>
          <a:solidFill>
            <a:schemeClr val="bg1"/>
          </a:solidFill>
          <a:ln w="3175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tângulo 18"/>
          <p:cNvSpPr/>
          <p:nvPr/>
        </p:nvSpPr>
        <p:spPr>
          <a:xfrm>
            <a:off x="3440093" y="4344688"/>
            <a:ext cx="2560917" cy="428400"/>
          </a:xfrm>
          <a:prstGeom prst="rect">
            <a:avLst/>
          </a:prstGeom>
          <a:solidFill>
            <a:schemeClr val="bg1"/>
          </a:solidFill>
          <a:ln w="3175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tângulo 19"/>
          <p:cNvSpPr/>
          <p:nvPr/>
        </p:nvSpPr>
        <p:spPr>
          <a:xfrm>
            <a:off x="3440093" y="4773088"/>
            <a:ext cx="2560917" cy="428400"/>
          </a:xfrm>
          <a:prstGeom prst="rect">
            <a:avLst/>
          </a:prstGeom>
          <a:solidFill>
            <a:schemeClr val="bg1"/>
          </a:solidFill>
          <a:ln w="3175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tângulo 20"/>
          <p:cNvSpPr/>
          <p:nvPr/>
        </p:nvSpPr>
        <p:spPr>
          <a:xfrm>
            <a:off x="3440093" y="5201488"/>
            <a:ext cx="2560917" cy="428400"/>
          </a:xfrm>
          <a:prstGeom prst="rect">
            <a:avLst/>
          </a:prstGeom>
          <a:solidFill>
            <a:schemeClr val="bg1"/>
          </a:solidFill>
          <a:ln w="3175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tângulo 21"/>
          <p:cNvSpPr/>
          <p:nvPr/>
        </p:nvSpPr>
        <p:spPr>
          <a:xfrm>
            <a:off x="3440093" y="5629888"/>
            <a:ext cx="2560917" cy="428400"/>
          </a:xfrm>
          <a:prstGeom prst="rect">
            <a:avLst/>
          </a:prstGeom>
          <a:solidFill>
            <a:schemeClr val="bg1"/>
          </a:solidFill>
          <a:ln w="3175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tângulo 22"/>
          <p:cNvSpPr/>
          <p:nvPr/>
        </p:nvSpPr>
        <p:spPr>
          <a:xfrm>
            <a:off x="3440093" y="3124788"/>
            <a:ext cx="2560917" cy="428400"/>
          </a:xfrm>
          <a:prstGeom prst="rect">
            <a:avLst/>
          </a:prstGeom>
          <a:solidFill>
            <a:schemeClr val="bg1"/>
          </a:solidFill>
          <a:ln w="3175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tângulo 23"/>
          <p:cNvSpPr/>
          <p:nvPr/>
        </p:nvSpPr>
        <p:spPr>
          <a:xfrm>
            <a:off x="3440093" y="1999638"/>
            <a:ext cx="2560917" cy="428400"/>
          </a:xfrm>
          <a:prstGeom prst="rect">
            <a:avLst/>
          </a:prstGeom>
          <a:solidFill>
            <a:schemeClr val="bg1"/>
          </a:solidFill>
          <a:ln w="3175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946" y="707512"/>
            <a:ext cx="5283200" cy="5715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7254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2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2626" grpId="0"/>
      <p:bldP spid="2" grpId="0" build="p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and Main Memory: Single cache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Can memory access speed be improved?</a:t>
            </a:r>
          </a:p>
        </p:txBody>
      </p:sp>
      <p:pic>
        <p:nvPicPr>
          <p:cNvPr id="6" name="Picture 4"/>
          <p:cNvPicPr/>
          <p:nvPr/>
        </p:nvPicPr>
        <p:blipFill rotWithShape="1">
          <a:blip r:embed="rId3"/>
          <a:srcRect b="63719"/>
          <a:stretch/>
        </p:blipFill>
        <p:spPr bwMode="auto">
          <a:xfrm>
            <a:off x="449944" y="2580972"/>
            <a:ext cx="8262256" cy="29565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0105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386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and Main Memory: Three-level cache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Can memory access speed be improved?</a:t>
            </a:r>
          </a:p>
        </p:txBody>
      </p:sp>
      <p:pic>
        <p:nvPicPr>
          <p:cNvPr id="6" name="Picture 4"/>
          <p:cNvPicPr/>
          <p:nvPr/>
        </p:nvPicPr>
        <p:blipFill rotWithShape="1">
          <a:blip r:embed="rId3"/>
          <a:srcRect t="50000" b="4186"/>
          <a:stretch/>
        </p:blipFill>
        <p:spPr bwMode="auto">
          <a:xfrm>
            <a:off x="431800" y="2188442"/>
            <a:ext cx="8280400" cy="3741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00295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38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an</a:t>
            </a:r>
            <a:r>
              <a:rPr lang="pt-BR" dirty="0"/>
              <a:t> </a:t>
            </a:r>
            <a:r>
              <a:rPr lang="pt-BR" dirty="0" err="1"/>
              <a:t>Operating</a:t>
            </a:r>
            <a:r>
              <a:rPr lang="pt-BR" dirty="0"/>
              <a:t> System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supposed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…</a:t>
            </a:r>
            <a:endParaRPr lang="en-US" dirty="0"/>
          </a:p>
        </p:txBody>
      </p:sp>
      <p:sp>
        <p:nvSpPr>
          <p:cNvPr id="452611" name="Rectangle 3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600" dirty="0"/>
              <a:t>Be </a:t>
            </a:r>
            <a:r>
              <a:rPr lang="en-US" sz="2600" b="1" dirty="0">
                <a:solidFill>
                  <a:schemeClr val="accent1">
                    <a:lumMod val="75000"/>
                  </a:schemeClr>
                </a:solidFill>
                <a:latin typeface="Myriad Pro Bold SemiCondensed" panose="020B0503030403020204" pitchFamily="34" charset="0"/>
              </a:rPr>
              <a:t>reliable</a:t>
            </a:r>
          </a:p>
          <a:p>
            <a:pPr lvl="1"/>
            <a:r>
              <a:rPr lang="en-US" dirty="0"/>
              <a:t>i.e. to do what it is supposed to do.</a:t>
            </a:r>
          </a:p>
          <a:p>
            <a:r>
              <a:rPr lang="en-US" sz="2600" dirty="0"/>
              <a:t>Be </a:t>
            </a:r>
            <a:r>
              <a:rPr lang="en-US" sz="2600" b="1" dirty="0">
                <a:solidFill>
                  <a:schemeClr val="accent1">
                    <a:lumMod val="75000"/>
                  </a:schemeClr>
                </a:solidFill>
                <a:latin typeface="Myriad Pro Bold SemiCondensed" panose="020B0503030403020204" pitchFamily="34" charset="0"/>
              </a:rPr>
              <a:t>secure</a:t>
            </a:r>
          </a:p>
          <a:p>
            <a:pPr lvl="1"/>
            <a:r>
              <a:rPr lang="en-US" dirty="0"/>
              <a:t>i.e. unlikely to be corrupted by an attacker.</a:t>
            </a:r>
          </a:p>
          <a:p>
            <a:r>
              <a:rPr lang="en-US" sz="2600" dirty="0"/>
              <a:t>Be </a:t>
            </a:r>
            <a:r>
              <a:rPr lang="en-US" sz="2600" b="1" dirty="0">
                <a:solidFill>
                  <a:schemeClr val="accent1">
                    <a:lumMod val="75000"/>
                  </a:schemeClr>
                </a:solidFill>
                <a:latin typeface="Myriad Pro Bold SemiCondensed" panose="020B0503030403020204" pitchFamily="34" charset="0"/>
              </a:rPr>
              <a:t>efficient</a:t>
            </a:r>
          </a:p>
          <a:p>
            <a:pPr lvl="1"/>
            <a:r>
              <a:rPr lang="en-US" dirty="0"/>
              <a:t>i.e. to impose minimum overhead on the use of a system’s resources.</a:t>
            </a:r>
          </a:p>
          <a:p>
            <a:r>
              <a:rPr lang="en-US" sz="2600" dirty="0"/>
              <a:t>Be </a:t>
            </a:r>
            <a:r>
              <a:rPr lang="en-US" sz="2600" b="1" dirty="0">
                <a:solidFill>
                  <a:schemeClr val="accent1">
                    <a:lumMod val="75000"/>
                  </a:schemeClr>
                </a:solidFill>
                <a:latin typeface="Myriad Pro Bold SemiCondensed" panose="020B0503030403020204" pitchFamily="34" charset="0"/>
              </a:rPr>
              <a:t>convenient</a:t>
            </a:r>
          </a:p>
          <a:p>
            <a:pPr lvl="1"/>
            <a:r>
              <a:rPr lang="en-US" dirty="0"/>
              <a:t>i.e. to make the computer easier to use.</a:t>
            </a:r>
          </a:p>
          <a:p>
            <a:r>
              <a:rPr lang="en-US" sz="2600" dirty="0"/>
              <a:t>Be </a:t>
            </a:r>
            <a:r>
              <a:rPr lang="en-US" sz="2600" b="1" dirty="0">
                <a:solidFill>
                  <a:schemeClr val="accent1">
                    <a:lumMod val="75000"/>
                  </a:schemeClr>
                </a:solidFill>
                <a:latin typeface="Myriad Pro Bold SemiCondensed" panose="020B0503030403020204" pitchFamily="34" charset="0"/>
              </a:rPr>
              <a:t>able to evolve</a:t>
            </a:r>
          </a:p>
          <a:p>
            <a:pPr lvl="1"/>
            <a:r>
              <a:rPr lang="en-US" dirty="0"/>
              <a:t>i.e. to provide for effective development, testing, and introduction of new system functions without interfering with service.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0CB27D-58E7-DA46-98FB-E6C3D94289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31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2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26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26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526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26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526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26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526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526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526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2611" grpId="0" build="p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/ Main-memory </a:t>
            </a:r>
            <a:br>
              <a:rPr lang="en-US" dirty="0"/>
            </a:br>
            <a:r>
              <a:rPr lang="en-US" dirty="0"/>
              <a:t>Structure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Can memory access speed be improved?</a:t>
            </a:r>
          </a:p>
        </p:txBody>
      </p:sp>
      <p:pic>
        <p:nvPicPr>
          <p:cNvPr id="3" name="Content Placeholder 3" descr="Fig01_17.gif"/>
          <p:cNvPicPr>
            <a:picLocks noChangeAspect="1"/>
          </p:cNvPicPr>
          <p:nvPr/>
        </p:nvPicPr>
        <p:blipFill rotWithShape="1">
          <a:blip r:embed="rId3" cstate="print"/>
          <a:srcRect t="1010" r="50000" b="45250"/>
          <a:stretch/>
        </p:blipFill>
        <p:spPr>
          <a:xfrm>
            <a:off x="431800" y="3166554"/>
            <a:ext cx="4256628" cy="3594171"/>
          </a:xfrm>
          <a:prstGeom prst="rect">
            <a:avLst/>
          </a:prstGeom>
        </p:spPr>
      </p:pic>
      <p:pic>
        <p:nvPicPr>
          <p:cNvPr id="4" name="Content Placeholder 3" descr="Fig01_17.gif"/>
          <p:cNvPicPr>
            <a:picLocks noChangeAspect="1"/>
          </p:cNvPicPr>
          <p:nvPr/>
        </p:nvPicPr>
        <p:blipFill rotWithShape="1">
          <a:blip r:embed="rId3" cstate="print"/>
          <a:srcRect l="60814" t="1010" b="6213"/>
          <a:stretch/>
        </p:blipFill>
        <p:spPr>
          <a:xfrm>
            <a:off x="5562132" y="391842"/>
            <a:ext cx="3338219" cy="620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8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10559"/>
          <a:stretch/>
        </p:blipFill>
        <p:spPr>
          <a:xfrm>
            <a:off x="3409950" y="8544"/>
            <a:ext cx="5734050" cy="684945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Locality of reference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1" y="1628777"/>
            <a:ext cx="2978149" cy="4824413"/>
          </a:xfrm>
        </p:spPr>
        <p:txBody>
          <a:bodyPr/>
          <a:lstStyle/>
          <a:p>
            <a:r>
              <a:rPr lang="en-US" dirty="0"/>
              <a:t>Locality of reference is key to limiting the number of pages that must be present in memory at any time,</a:t>
            </a:r>
            <a:br>
              <a:rPr lang="en-US" dirty="0"/>
            </a:br>
            <a:r>
              <a:rPr lang="en-US" dirty="0"/>
              <a:t>thus enabling an efficient implementation of virtual memory and the process concept.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63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Model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a dual-core processor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Can processor speed be improved?</a:t>
            </a:r>
          </a:p>
        </p:txBody>
      </p:sp>
      <p:pic>
        <p:nvPicPr>
          <p:cNvPr id="3" name="Picture 2" descr="fg1_07" hidden="1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72403" y="1765604"/>
            <a:ext cx="6399194" cy="472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" name="Rectangle 13"/>
          <p:cNvSpPr/>
          <p:nvPr/>
        </p:nvSpPr>
        <p:spPr>
          <a:xfrm>
            <a:off x="1371599" y="1917703"/>
            <a:ext cx="6393305" cy="3550874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" name="Group 3"/>
          <p:cNvGrpSpPr/>
          <p:nvPr/>
        </p:nvGrpSpPr>
        <p:grpSpPr>
          <a:xfrm>
            <a:off x="1698957" y="2289013"/>
            <a:ext cx="2692067" cy="2832602"/>
            <a:chOff x="401819" y="2071680"/>
            <a:chExt cx="2556000" cy="2700000"/>
          </a:xfrm>
        </p:grpSpPr>
        <p:sp>
          <p:nvSpPr>
            <p:cNvPr id="5" name="Rectangle 4"/>
            <p:cNvSpPr/>
            <p:nvPr/>
          </p:nvSpPr>
          <p:spPr>
            <a:xfrm>
              <a:off x="401819" y="2071680"/>
              <a:ext cx="2556000" cy="2700000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pt-BR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CPU core</a:t>
              </a:r>
              <a:r>
                <a:rPr lang="pt-BR" sz="2800" baseline="-25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0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968089" y="2638269"/>
              <a:ext cx="1423461" cy="592111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registers</a:t>
              </a:r>
              <a:endPara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968089" y="3560009"/>
              <a:ext cx="1423461" cy="592111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cache</a:t>
              </a:r>
              <a:endPara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752976" y="2316487"/>
            <a:ext cx="2692067" cy="2832602"/>
            <a:chOff x="401819" y="2071680"/>
            <a:chExt cx="2556000" cy="2700000"/>
          </a:xfrm>
        </p:grpSpPr>
        <p:sp>
          <p:nvSpPr>
            <p:cNvPr id="10" name="Rectangle 9"/>
            <p:cNvSpPr/>
            <p:nvPr/>
          </p:nvSpPr>
          <p:spPr>
            <a:xfrm>
              <a:off x="401819" y="2071680"/>
              <a:ext cx="2556000" cy="2700000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pt-BR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CPU core</a:t>
              </a:r>
              <a:r>
                <a:rPr lang="pt-BR" sz="2800" baseline="-25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1</a:t>
              </a:r>
              <a:endPara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68089" y="2638269"/>
              <a:ext cx="1423461" cy="592111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registers</a:t>
              </a:r>
              <a:endPara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68089" y="3560009"/>
              <a:ext cx="1423461" cy="592111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</a:rPr>
                <a:t>cache</a:t>
              </a:r>
              <a:endPara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3822492" y="6026496"/>
            <a:ext cx="1499016" cy="642936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memory</a:t>
            </a:r>
          </a:p>
        </p:txBody>
      </p:sp>
      <p:cxnSp>
        <p:nvCxnSpPr>
          <p:cNvPr id="15" name="Straight Connector 14"/>
          <p:cNvCxnSpPr>
            <a:stCxn id="6" idx="2"/>
            <a:endCxn id="7" idx="0"/>
          </p:cNvCxnSpPr>
          <p:nvPr/>
        </p:nvCxnSpPr>
        <p:spPr bwMode="auto">
          <a:xfrm>
            <a:off x="3044991" y="3504619"/>
            <a:ext cx="0" cy="345818"/>
          </a:xfrm>
          <a:prstGeom prst="line">
            <a:avLst/>
          </a:prstGeom>
          <a:noFill/>
          <a:ln w="762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>
            <a:stCxn id="7" idx="2"/>
          </p:cNvCxnSpPr>
          <p:nvPr/>
        </p:nvCxnSpPr>
        <p:spPr bwMode="auto">
          <a:xfrm flipH="1">
            <a:off x="3044990" y="4471628"/>
            <a:ext cx="1" cy="1271979"/>
          </a:xfrm>
          <a:prstGeom prst="line">
            <a:avLst/>
          </a:prstGeom>
          <a:noFill/>
          <a:ln w="762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>
            <a:stCxn id="11" idx="2"/>
            <a:endCxn id="12" idx="0"/>
          </p:cNvCxnSpPr>
          <p:nvPr/>
        </p:nvCxnSpPr>
        <p:spPr bwMode="auto">
          <a:xfrm>
            <a:off x="6099010" y="3532093"/>
            <a:ext cx="0" cy="345818"/>
          </a:xfrm>
          <a:prstGeom prst="line">
            <a:avLst/>
          </a:prstGeom>
          <a:noFill/>
          <a:ln w="762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>
            <a:stCxn id="12" idx="2"/>
          </p:cNvCxnSpPr>
          <p:nvPr/>
        </p:nvCxnSpPr>
        <p:spPr bwMode="auto">
          <a:xfrm>
            <a:off x="6099010" y="4499102"/>
            <a:ext cx="0" cy="1244505"/>
          </a:xfrm>
          <a:prstGeom prst="line">
            <a:avLst/>
          </a:prstGeom>
          <a:noFill/>
          <a:ln w="762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/>
          <p:nvPr/>
        </p:nvCxnSpPr>
        <p:spPr bwMode="auto">
          <a:xfrm>
            <a:off x="3005234" y="5743607"/>
            <a:ext cx="3132000" cy="0"/>
          </a:xfrm>
          <a:prstGeom prst="line">
            <a:avLst/>
          </a:prstGeom>
          <a:noFill/>
          <a:ln w="762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>
            <a:endCxn id="13" idx="0"/>
          </p:cNvCxnSpPr>
          <p:nvPr/>
        </p:nvCxnSpPr>
        <p:spPr bwMode="auto">
          <a:xfrm>
            <a:off x="4568251" y="5743607"/>
            <a:ext cx="3749" cy="282889"/>
          </a:xfrm>
          <a:prstGeom prst="line">
            <a:avLst/>
          </a:prstGeom>
          <a:noFill/>
          <a:ln w="762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59369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 animBg="1"/>
      <p:bldP spid="13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 Core i7 Block Diagram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Can processor speed be improved?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057" y="1157692"/>
            <a:ext cx="5571885" cy="5295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615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B4A26-C5B8-484A-B1EA-5D8ADA236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study Operating Systems?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8CB176-8F9C-744F-AEB1-EA3FB0AB8BA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360363" indent="-360363"/>
            <a:r>
              <a:rPr lang="en-US" sz="3200" dirty="0"/>
              <a:t>To learn how computer systems work</a:t>
            </a:r>
          </a:p>
          <a:p>
            <a:pPr marL="360363" indent="-360363"/>
            <a:r>
              <a:rPr lang="en-US" sz="3200" dirty="0"/>
              <a:t>To learn about system design</a:t>
            </a:r>
          </a:p>
          <a:p>
            <a:pPr marL="360363" indent="-360363"/>
            <a:r>
              <a:rPr lang="en-US" sz="3200" dirty="0"/>
              <a:t>To learn how to manage complexity through appropriate abstractions</a:t>
            </a:r>
          </a:p>
          <a:p>
            <a:pPr marL="360363" indent="-360363"/>
            <a:r>
              <a:rPr lang="en-US" sz="3200" spc="-10" dirty="0"/>
              <a:t>To learn how an app interfaces with the physical world</a:t>
            </a:r>
            <a:r>
              <a:rPr lang="en-US" sz="3200" dirty="0"/>
              <a:t> </a:t>
            </a:r>
          </a:p>
          <a:p>
            <a:pPr marL="360363" indent="-360363"/>
            <a:r>
              <a:rPr lang="en-US" sz="3200" dirty="0"/>
              <a:t>Because OS-like problems are everywhere!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A6B449-B0CA-F34A-AFCE-710D293888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86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PresentationMetadata xmlns:xsi=&quot;http://www.w3.org/2001/XMLSchema-instance&quot; xmlns:xsd=&quot;http://www.w3.org/2001/XMLSchema&quot;&gt;&#10;  &lt;TransitionType&gt;Direct&lt;/TransitionType&gt;&#10;  &lt;UniqueID&gt;0&lt;/UniqueID&gt;&#10;  &lt;ShowPreviews&gt;true&lt;/ShowPreviews&gt;&#10;  &lt;ShowReviews&gt;true&lt;/ShowReviews&gt;&#10;  &lt;ShowHeaderTitle&gt;true&lt;/ShowHeaderTitle&gt;&#10;  &lt;ShowHeaderNumber&gt;true&lt;/ShowHeaderNumber&gt;&#10;  &lt;SectionTemplate&gt;Template6&lt;/SectionTemplate&gt;&#10;  &lt;SectionTemplateColor&gt;&#10;    &lt;A&gt;255&lt;/A&gt;&#10;    &lt;R&gt;128&lt;/R&gt;&#10;    &lt;G&gt;128&lt;/G&gt;&#10;    &lt;B&gt;128&lt;/B&gt;&#10;    &lt;ScA&gt;1&lt;/ScA&gt;&#10;    &lt;ScR&gt;0.215860531&lt;/ScR&gt;&#10;    &lt;ScG&gt;0.215860531&lt;/ScG&gt;&#10;    &lt;ScB&gt;0.215860531&lt;/ScB&gt;&#10;  &lt;/SectionTemplateColor&gt;&#10;  &lt;SectionArrangement&gt;Simple&lt;/SectionArrangement&gt;&#10;&lt;/PresentationMetadata&gt;"/>
  <p:tag name="ACTIVE_PRESENTATION" val="&lt;active_presentation version=&quot;1&quot; export_wizard_enabled=&quot;false&quot;&gt;&lt;sounds&gt;&lt;click type=&quot;0&quot; filename=&quot;&quot;/&gt;&lt;rollover type=&quot;0&quot; filename=&quot;&quot;/&gt;&lt;/sounds&gt;&lt;hierarchy levels=&quot;3&quot; apt_name=&quot;top_intense_squared_m0_h20_shadow_themefont10_st&quot;&gt;&lt;class id=&quot;{78D24190-715E-4580-A577-F3A6C6C725F7}&quot; text=&quot;Apresentação&quot; slides=&quot;&quot;/&gt;&lt;class id=&quot;{FBA8453C-7C18-4B19-8B99-35608C9ECFF2}&quot; text=&quot;Estrutura&quot; slides=&quot;&quot;&gt;&lt;class id=&quot;{801B1C6E-328C-4A72-8B90-2636B43F9FA1}&quot; text=&quot;Objetivos&quot; slides=&quot;346&quot;/&gt;&lt;class id=&quot;{837C1431-3A8E-4AF5-A8E2-951D93CD6D47}&quot; text=&quot;Metas&quot; slides=&quot;360&quot;/&gt;&lt;class id=&quot;{8FF0015C-2284-4388-B890-AFDEACA369C1}&quot; text=&quot;Estrutura&quot; slides=&quot;361&quot;/&gt;&lt;class id=&quot;{FE77A0D2-0ECE-494D-93CC-9982BC0B138D}&quot; text=&quot;Partes&quot; slides=&quot;389&quot;/&gt;&lt;class id=&quot;{8807D1EA-C9C0-4BE2-9F9F-3C02674D4CF7}&quot; text=&quot;Módulos&quot; slides=&quot;392&quot;/&gt;&lt;/class&gt;&lt;class id=&quot;{2B54AAEA-D00C-44CD-A3CA-D6DA73369001}&quot; text=&quot;Teoria&quot; slides=&quot;&quot;&gt;&lt;class id=&quot;{EC778533-4F00-42E6-A09F-F6B92031B939}&quot; text=&quot;Background&quot; slides=&quot;&quot;&gt;&lt;class id=&quot;{1FFA8E52-DEBE-45CC-B35B-9EDAFAA00489}&quot; text=&quot;Computer System Overview&quot; slides=&quot;295&quot;/&gt;&lt;class id=&quot;{A087D0A8-FD4C-4658-8E10-0472FF63AE5B}&quot; text=&quot;Operating System Overview&quot; slides=&quot;394&quot;/&gt;&lt;/class&gt;&lt;class id=&quot;{CDC52A14-70B9-4EB5-AC82-1AB805CD68E5}&quot; text=&quot;Processes&quot; slides=&quot;&quot;&gt;&lt;class id=&quot;{03189C01-CDC6-42FE-A4C7-9ED78D625CA6}&quot; text=&quot;Process Description and Control&quot; slides=&quot;289&quot;/&gt;&lt;class id=&quot;{2C8FDA4C-5103-4F27-B293-46692B5FC550}&quot; text=&quot;Threads&quot; slides=&quot;399&quot;/&gt;&lt;/class&gt;&lt;class id=&quot;{8890F28E-3326-4E41-97E4-5E8DB3D387FD}&quot; text=&quot;Concurrency&quot; slides=&quot;&quot;&gt;&lt;class id=&quot;{2A823449-0275-4A36-BA83-13C571C64154}&quot; text=&quot;Mutual Exclusion and Synchronization&quot; slides=&quot;355&quot;/&gt;&lt;class id=&quot;{D0A30F13-91BB-49AB-B16F-938BB4E3ACC8}&quot; text=&quot;Deadlock and Starvation&quot; slides=&quot;357&quot;/&gt;&lt;/class&gt;&lt;class id=&quot;{7E4D9181-D0E5-462F-A73E-7CC9CA4EE933}&quot; text=&quot;Memory&quot; slides=&quot;&quot;&gt;&lt;class id=&quot;{520696BD-EEE0-496C-B562-55D51ED283C7}&quot; text=&quot;Main Memory&quot; slides=&quot;296&quot;/&gt;&lt;class id=&quot;{9A5FDA48-EBC1-4805-97FA-14DD1C70D664}&quot; text=&quot;Virtual Memory&quot; slides=&quot;&quot;/&gt;&lt;/class&gt;&lt;class id=&quot;{10FF203C-D309-48C8-B5C0-289800A4A16D}&quot; text=&quot;Scheduling&quot; slides=&quot;&quot;&gt;&lt;class id=&quot;{FCAECC9E-5E03-44F8-9BEF-27FA98C296BE}&quot; text=&quot;Uniprocessor Scheduling&quot; slides=&quot;380&quot;/&gt;&lt;class id=&quot;{AA56E04E-F397-4DE7-91BD-89C4F081A9C8}&quot; text=&quot;Multiprocessor and Real-Time Scheduling&quot; slides=&quot;401&quot;/&gt;&lt;/class&gt;&lt;class id=&quot;{8B89120F-9B8E-420E-A3D0-8E389065DB3F}&quot; text=&quot;I/O and Files&quot; slides=&quot;&quot;&gt;&lt;class id=&quot;{EE26F824-F811-4F7A-AF74-928DF43D7551}&quot; text=&quot;I/O Management and Disk Scheduling&quot; slides=&quot;363&quot;/&gt;&lt;class id=&quot;{D8C637AC-3D52-41BB-A379-C04FB0B14BD5}&quot; text=&quot;File Management&quot; slides=&quot;402&quot;/&gt;&lt;/class&gt;&lt;class id=&quot;{B46DF732-D75E-4227-895D-AD28101C4D5B}&quot; text=&quot;Security&quot; slides=&quot;&quot;&gt;&lt;class id=&quot;{D2F855B7-5AE7-4304-BD49-5D5AC7F45C95}&quot; text=&quot;Security Threats&quot; slides=&quot;298&quot;/&gt;&lt;class id=&quot;{E81A5499-0959-4614-B4EB-37FFECC9E2D9}&quot; text=&quot;Security Techniques&quot; slides=&quot;403&quot;/&gt;&lt;/class&gt;&lt;/class&gt;&lt;class id=&quot;{10C0CEA4-CB83-4160-A9A5-4DD1BE6A0DFE}&quot; text=&quot;Prática&quot; slides=&quot;&quot;&gt;&lt;class id=&quot;{6F1FA8E0-100F-4BF6-B4E8-451FBF25F216}&quot; text=&quot;Livro-texto&quot; slides=&quot;322&quot;/&gt;&lt;class id=&quot;{5DCB1D2B-A4BD-4A55-869A-18B6D04A43C8}&quot; text=&quot;Projetos&quot; slides=&quot;382&quot;/&gt;&lt;class id=&quot;{98D6478C-26D5-4B99-BE40-9131F56ECD15}&quot; text=&quot;Organização&quot; slides=&quot;327&quot;/&gt;&lt;class id=&quot;{E19F50F0-FD21-40A4-BA28-A5041D288E89}&quot; text=&quot;Desenvolvimento&quot; slides=&quot;304&quot;/&gt;&lt;class id=&quot;{ED8FBE58-5745-4B64-BCBB-65B793723C94}&quot; text=&quot;Comportamento&quot; slides=&quot;323&quot;/&gt;&lt;class id=&quot;{2A83E3C7-832F-45F5-883D-86D7B50D4627}&quot; text=&quot;Entrega&quot; slides=&quot;308&quot;/&gt;&lt;/class&gt;&lt;class id=&quot;{3EB69B54-8334-4743-827A-C5366CFD4D51}&quot; text=&quot;Avaliação&quot; slides=&quot;&quot;&gt;&lt;class id=&quot;{D8395E75-04D7-4A94-B499-6344D852E8DF}&quot; text=&quot;Teoria&quot; slides=&quot;&quot;&gt;&lt;class id=&quot;{75AFC515-37EF-4A99-AC8A-42A21B79B9A7}&quot; text=&quot;Agenda&quot; slides=&quot;299&quot;/&gt;&lt;class id=&quot;{8391738D-E8AF-49E8-9437-BC45F5579211}&quot; text=&quot;Cálculo da Nota&quot; slides=&quot;309&quot;/&gt;&lt;class id=&quot;{B79F5726-DC2A-47F0-A9C4-2258254B141B}&quot; text=&quot;Questões de Resposta Múltipla&quot; slides=&quot;428&quot;/&gt;&lt;/class&gt;&lt;class id=&quot;{CB78F041-5C30-4909-89D4-C69B7BA72D7F}&quot; text=&quot;Prática&quot; slides=&quot;301&quot;/&gt;&lt;class id=&quot;{72E54BB7-6759-4D2F-A2B5-82438C6747BE}&quot; text=&quot;Cálculo da Média&quot; slides=&quot;311&quot;/&gt;&lt;/class&gt;&lt;class id=&quot;{EBC276B3-064C-44F8-9DB0-7A257D6A1BD3}&quot; text=&quot;Bibliografia&quot; slides=&quot;376&quot;/&gt;&lt;class id=&quot;{A71C71CA-6EFF-46A4-A0B5-8DB7167C0FAD}&quot; text=&quot;Observações&quot; slides=&quot;377&quot;/&gt;&lt;menubar background_color_type=&quot;2&quot; background_scheme_color=&quot;0&quot; background_theme_color=&quot;1&quot; background_color=&quot;0&quot; enable_shadow=&quot;true&quot; enable_reflection=&quot;true&quot; enable_glow=&quot;true&quot; enable_soft_edge=&quot;true&quot; shadow=&quot;false&quot; reflection=&quot;false&quot; glow=&quot;false&quot; soft_edge=&quot;false&quot; create_levels_top_to_bottom=&quot;false&quot; enable_showhide=&quot;true&quot; hide_on_start=&quot;false&quot;/&gt;&lt;level alignment=&quot;left&quot; background_color_type=&quot;2&quot; background_scheme_color=&quot;0&quot; background_theme_color=&quot;5&quot; background_color=&quot;0&quot; text_color_type=&quot;2&quot; text_scheme_color=&quot;0&quot; text_theme_color=&quot;1&quot; text_color=&quot;0&quot; highlight_text_color_type=&quot;2&quot; highlight_text_scheme_color=&quot;0&quot; highlight_text_theme_color=&quot;2&quot; highlight_text_color=&quot;0&quot; separator_color_type=&quot;2&quot; separator_scheme_color=&quot;0&quot; separator_theme_color=&quot;1&quot; separator_color=&quot;0&quot;&gt;&lt;level alignment=&quot;left&quot; background_color_type=&quot;2&quot; background_scheme_color=&quot;0&quot; background_theme_color=&quot;6&quot; background_color=&quot;0&quot; text_color_type=&quot;2&quot; text_scheme_color=&quot;0&quot; text_theme_color=&quot;1&quot; text_color=&quot;0&quot; highlight_text_color_type=&quot;2&quot; highlight_text_scheme_color=&quot;0&quot; highlight_text_theme_color=&quot;2&quot; highlight_text_color=&quot;0&quot; separator_color_type=&quot;2&quot; separator_scheme_color=&quot;0&quot; separator_theme_color=&quot;1&quot; separator_color=&quot;0&quot;&gt;&lt;level alignment=&quot;left&quot; background_color_type=&quot;2&quot; background_scheme_color=&quot;0&quot; background_theme_color=&quot;7&quot; background_color=&quot;0&quot; text_color_type=&quot;2&quot; text_scheme_color=&quot;0&quot; text_theme_color=&quot;1&quot; text_color=&quot;0&quot; highlight_text_color_type=&quot;2&quot; highlight_text_scheme_color=&quot;0&quot; highlight_text_theme_color=&quot;2&quot; highlight_text_color=&quot;0&quot; separator_color_type=&quot;2&quot; separator_scheme_color=&quot;0&quot; separator_theme_color=&quot;1&quot; separator_color=&quot;0&quot;/&gt;&lt;/level&gt;&lt;/level&gt;&lt;/hierarchy&gt;&lt;popups enabled=&quot;false&quot; hide_on_start=&quot;false&quot;/&gt;&lt;clock enabled=&quot;false&quot; show_seconds=&quot;false&quot; format_12h=&quot;true&quot; horiz_position=&quot;0&quot; vert_position=&quot;10&quot;/&gt;&lt;navigator enabled=&quot;false&quot; font_name=&quot;Tahoma&quot; font_size=&quot;10&quot; font_bold=&quot;false&quot; font_italic=&quot;false&quot; font_color_type=&quot;1&quot; font_scheme_color=&quot;0&quot; font_theme_color=&quot;0&quot; font_color=&quot;0&quot; fill_color_type=&quot;1&quot; fill_scheme_color=&quot;0&quot; fill_theme_color=&quot;0&quot; fill_color=&quot;FFFFFF&quot; line_color_type=&quot;1&quot; line_scheme_color=&quot;0&quot; line_theme_color=&quot;0&quot; line_color=&quot;0&quot; horiz_position=&quot;5&quot; vert_position=&quot;10&quot;/&gt;&lt;directprint enabled=&quot;false&quot; position=&quot;bottom-right&quot; size=&quot;small&quot;/&gt;&lt;/active_presentation&gt;&#10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heme/theme1.xml><?xml version="1.0" encoding="utf-8"?>
<a:theme xmlns:a="http://schemas.openxmlformats.org/drawingml/2006/main" name="MC504-2017s2-Version01">
  <a:themeElements>
    <a:clrScheme name="Keynote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99DEC"/>
      </a:accent1>
      <a:accent2>
        <a:srgbClr val="E67914"/>
      </a:accent2>
      <a:accent3>
        <a:srgbClr val="FFC000"/>
      </a:accent3>
      <a:accent4>
        <a:srgbClr val="61B545"/>
      </a:accent4>
      <a:accent5>
        <a:srgbClr val="EF2C11"/>
      </a:accent5>
      <a:accent6>
        <a:srgbClr val="8257AA"/>
      </a:accent6>
      <a:hlink>
        <a:srgbClr val="3D84CC"/>
      </a:hlink>
      <a:folHlink>
        <a:srgbClr val="CACACA"/>
      </a:folHlink>
    </a:clrScheme>
    <a:fontScheme name="Myriad Pro">
      <a:majorFont>
        <a:latin typeface="Myriad Pro SemiCondensed" panose="020F0502020204030204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Myriad Pro Light SemiCondensed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/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C504-2017s2-Version01" id="{E754C7D4-52D9-1343-9339-FDAA889236D8}" vid="{CFA1FF39-6FA1-5D46-8286-913A964E106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4B22317-CA71-D343-BD5A-ABEDEF29C3C0}">
  <we:reference id="wa104380050" version="2.0.0.11" store="en-US" storeType="OMEX"/>
  <we:alternateReferences>
    <we:reference id="WA104380050" version="2.0.0.11" store="WA10438005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MC514-2010s2</Template>
  <TotalTime>37804</TotalTime>
  <Words>3844</Words>
  <Application>Microsoft Macintosh PowerPoint</Application>
  <PresentationFormat>On-screen Show (4:3)</PresentationFormat>
  <Paragraphs>901</Paragraphs>
  <Slides>83</Slides>
  <Notes>70</Notes>
  <HiddenSlides>43</HiddenSlides>
  <MMClips>1</MMClips>
  <ScaleCrop>false</ScaleCrop>
  <HeadingPairs>
    <vt:vector size="6" baseType="variant">
      <vt:variant>
        <vt:lpstr>Fonts Used</vt:lpstr>
      </vt:variant>
      <vt:variant>
        <vt:i4>26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110" baseType="lpstr">
      <vt:lpstr>M+ 1m regular</vt:lpstr>
      <vt:lpstr>Arial</vt:lpstr>
      <vt:lpstr>Avenir Next Condensed</vt:lpstr>
      <vt:lpstr>Calibri</vt:lpstr>
      <vt:lpstr>Calibri Light</vt:lpstr>
      <vt:lpstr>Cambria</vt:lpstr>
      <vt:lpstr>Cambria Math</vt:lpstr>
      <vt:lpstr>CMU Typewriter Text</vt:lpstr>
      <vt:lpstr>CMU Typewriter Text Light</vt:lpstr>
      <vt:lpstr>Fira Code</vt:lpstr>
      <vt:lpstr>Fira Sans Condensed Book</vt:lpstr>
      <vt:lpstr>Fira Sans Condensed Light</vt:lpstr>
      <vt:lpstr>Latin Modern Mono Light Cond 10</vt:lpstr>
      <vt:lpstr>LM Mono Light Cond 10</vt:lpstr>
      <vt:lpstr>Myriad Pro Bold SemiCondensed</vt:lpstr>
      <vt:lpstr>Myriad Pro Condensed</vt:lpstr>
      <vt:lpstr>Myriad Pro Light Condensed</vt:lpstr>
      <vt:lpstr>Myriad Pro Light SemiCondensed</vt:lpstr>
      <vt:lpstr>Myriad Pro SemiCondensed</vt:lpstr>
      <vt:lpstr>Roboto Condensed Light</vt:lpstr>
      <vt:lpstr>Source Code Pro</vt:lpstr>
      <vt:lpstr>Symbol</vt:lpstr>
      <vt:lpstr>Times New Roman</vt:lpstr>
      <vt:lpstr>Verdana</vt:lpstr>
      <vt:lpstr>Wingdings</vt:lpstr>
      <vt:lpstr>Wingdings 3</vt:lpstr>
      <vt:lpstr>MC504-2017s2-Version01</vt:lpstr>
      <vt:lpstr>Introduction to OS</vt:lpstr>
      <vt:lpstr>What is a computer system?</vt:lpstr>
      <vt:lpstr>Abstract view of a computer system</vt:lpstr>
      <vt:lpstr>How does a processor work?</vt:lpstr>
      <vt:lpstr>The operation of a simple computer</vt:lpstr>
      <vt:lpstr>PowerPoint Presentation</vt:lpstr>
      <vt:lpstr>Thus, an Operating System can be seen as …</vt:lpstr>
      <vt:lpstr>And an Operating System is supposed to …</vt:lpstr>
      <vt:lpstr>Why study Operating Systems?</vt:lpstr>
      <vt:lpstr>PowerPoint Presentation</vt:lpstr>
      <vt:lpstr>Agenda</vt:lpstr>
      <vt:lpstr>What is  CPU Virtualization?</vt:lpstr>
      <vt:lpstr>What does this program do?</vt:lpstr>
      <vt:lpstr>Let's execute it in Atom</vt:lpstr>
      <vt:lpstr>A point to ponder</vt:lpstr>
      <vt:lpstr>PowerPoint Presentation</vt:lpstr>
      <vt:lpstr>PowerPoint Presentation</vt:lpstr>
      <vt:lpstr>What is Memory Virtualization?</vt:lpstr>
      <vt:lpstr>What does this program do?</vt:lpstr>
      <vt:lpstr>What does this program do?</vt:lpstr>
      <vt:lpstr>Let's execute it in Atom</vt:lpstr>
      <vt:lpstr>Points to ponder…</vt:lpstr>
      <vt:lpstr>PowerPoint Presentation</vt:lpstr>
      <vt:lpstr>What is Concurrency?</vt:lpstr>
      <vt:lpstr>What does this program do?</vt:lpstr>
      <vt:lpstr>Let’s take a closer look…</vt:lpstr>
      <vt:lpstr>Let’s take a closer look…</vt:lpstr>
      <vt:lpstr>Let's execute it in Atom</vt:lpstr>
      <vt:lpstr>Points to ponder…</vt:lpstr>
      <vt:lpstr>Fixing the conflict at counter++ (line 13)</vt:lpstr>
      <vt:lpstr>Fixing the conflict at counter++ (line 13)</vt:lpstr>
      <vt:lpstr>Let’s re-execute it in Atom</vt:lpstr>
      <vt:lpstr>What is  Persistence?</vt:lpstr>
      <vt:lpstr>What does this program do?</vt:lpstr>
      <vt:lpstr>What does this program do?</vt:lpstr>
      <vt:lpstr>Let's execute it in Atom</vt:lpstr>
      <vt:lpstr>Points to ponder</vt:lpstr>
      <vt:lpstr>Points to ponder</vt:lpstr>
      <vt:lpstr>PowerPoint Presentation</vt:lpstr>
      <vt:lpstr>PowerPoint Presentation</vt:lpstr>
      <vt:lpstr>Migration of OS concepts and features</vt:lpstr>
      <vt:lpstr>Top-level view of the main computer components</vt:lpstr>
      <vt:lpstr>Programmed I/O</vt:lpstr>
      <vt:lpstr>Flow of Control in Programmed I/O</vt:lpstr>
      <vt:lpstr>Serial processing</vt:lpstr>
      <vt:lpstr>Simple Batch Processing</vt:lpstr>
      <vt:lpstr>Memory scheme in a simple batch system</vt:lpstr>
      <vt:lpstr>Uniprogramming</vt:lpstr>
      <vt:lpstr>I/O devices are too slow</vt:lpstr>
      <vt:lpstr>Basic instruction cycle with interrupts</vt:lpstr>
      <vt:lpstr>Interrupt-driven I/O or how to harness slack time</vt:lpstr>
      <vt:lpstr>Transfer of control under an interrupt</vt:lpstr>
      <vt:lpstr>Flow of Control with Short I/O Wait</vt:lpstr>
      <vt:lpstr>Flow of Control with Long I/O Wait</vt:lpstr>
      <vt:lpstr>Simple Interrupt Processing</vt:lpstr>
      <vt:lpstr>Classes of Interrupts</vt:lpstr>
      <vt:lpstr>Multiprogrammed batch systems</vt:lpstr>
      <vt:lpstr>Multiprogramming two jobs</vt:lpstr>
      <vt:lpstr>Multiprogramming three jobs</vt:lpstr>
      <vt:lpstr>Hardware features for multiprogramming</vt:lpstr>
      <vt:lpstr>Hardware features for multiprogramming</vt:lpstr>
      <vt:lpstr>Hardware features for multiprogramming</vt:lpstr>
      <vt:lpstr>Hardware features for multiprogramming</vt:lpstr>
      <vt:lpstr>Hardware features for multiprogramming</vt:lpstr>
      <vt:lpstr>Hardware features for multiprogramming</vt:lpstr>
      <vt:lpstr>Key elements of an OS for Multiprogramming</vt:lpstr>
      <vt:lpstr>The traditional UNIX layered system structure</vt:lpstr>
      <vt:lpstr>Virtual Machine Concept</vt:lpstr>
      <vt:lpstr> The process concept</vt:lpstr>
      <vt:lpstr>A process …</vt:lpstr>
      <vt:lpstr>Simple process implementation</vt:lpstr>
      <vt:lpstr>Operating system operation</vt:lpstr>
      <vt:lpstr>Virtual Memory</vt:lpstr>
      <vt:lpstr>Virtual Memory Addressing</vt:lpstr>
      <vt:lpstr>E.g. Paging</vt:lpstr>
      <vt:lpstr>Virtual Memory</vt:lpstr>
      <vt:lpstr>Direct Memory Access</vt:lpstr>
      <vt:lpstr>Cache and Main Memory: Single cache</vt:lpstr>
      <vt:lpstr>Cache and Main Memory: Three-level cache</vt:lpstr>
      <vt:lpstr>Cache / Main-memory  Structure</vt:lpstr>
      <vt:lpstr>Locality of reference</vt:lpstr>
      <vt:lpstr>Model of a dual-core processor</vt:lpstr>
      <vt:lpstr>Intel Core i7 Block Diagram</vt:lpstr>
    </vt:vector>
  </TitlesOfParts>
  <Company>IC / Unicamp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 Operacionais</dc:title>
  <dc:creator>Arthur J. Catto</dc:creator>
  <cp:lastModifiedBy>Arthur Catto</cp:lastModifiedBy>
  <cp:revision>497</cp:revision>
  <cp:lastPrinted>2009-08-30T10:08:53Z</cp:lastPrinted>
  <dcterms:created xsi:type="dcterms:W3CDTF">2003-07-29T22:54:09Z</dcterms:created>
  <dcterms:modified xsi:type="dcterms:W3CDTF">2018-08-01T15:48:11Z</dcterms:modified>
</cp:coreProperties>
</file>